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33.svg" ContentType="image/svg+xml"/>
  <Override PartName="/ppt/media/image35.svg" ContentType="image/svg+xml"/>
  <Override PartName="/ppt/media/image37.svg" ContentType="image/svg+xml"/>
  <Override PartName="/ppt/media/image41.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6" r:id="rId20"/>
    <p:sldId id="273" r:id="rId21"/>
    <p:sldId id="274" r:id="rId22"/>
    <p:sldId id="275" r:id="rId23"/>
  </p:sldIdLst>
  <p:sldSz cx="18288000" cy="10287000"/>
  <p:notesSz cx="6858000" cy="9144000"/>
  <p:embeddedFontLst>
    <p:embeddedFont>
      <p:font typeface="Comfortaa Bold" panose="00000800000000000000"/>
      <p:bold r:id="rId27"/>
    </p:embeddedFont>
    <p:embeddedFont>
      <p:font typeface="Raleway Medium"/>
      <p:regular r:id="rId28"/>
    </p:embeddedFont>
    <p:embeddedFont>
      <p:font typeface="Comfortaa Light" panose="00000400000000000000"/>
      <p:regular r:id="rId29"/>
    </p:embeddedFont>
    <p:embeddedFont>
      <p:font typeface="Calibri" panose="020F0502020204030204" charset="0"/>
      <p:regular r:id="rId30"/>
      <p:bold r:id="rId31"/>
      <p:italic r:id="rId32"/>
      <p:boldItalic r:id="rId33"/>
    </p:embeddedFont>
    <p:embeddedFont>
      <p:font typeface="Arimo" panose="020B0604020202020204"/>
      <p:regular r:id="rId34"/>
    </p:embeddedFont>
    <p:embeddedFont>
      <p:font typeface="Cabin" panose="00000500000000000000"/>
      <p:regular r:id="rId35"/>
    </p:embeddedFont>
    <p:embeddedFont>
      <p:font typeface="Cabin Bold" panose="00000800000000000000"/>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2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4755"/>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56"/>
        <p:guide pos="282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hyperlink" Target="https://gamma.app/?utm_source=made-with-gamma" TargetMode="External"/></Relationships>
</file>

<file path=ppt/slides/_rels/slide10.xml.rels><?xml version="1.0" encoding="UTF-8" standalone="yes"?>
<Relationships xmlns="http://schemas.openxmlformats.org/package/2006/relationships"><Relationship Id="rId9" Type="http://schemas.openxmlformats.org/officeDocument/2006/relationships/image" Target="../media/image28.svg"/><Relationship Id="rId8" Type="http://schemas.openxmlformats.org/officeDocument/2006/relationships/image" Target="../media/image27.png"/><Relationship Id="rId7" Type="http://schemas.openxmlformats.org/officeDocument/2006/relationships/image" Target="../media/image26.svg"/><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3" Type="http://schemas.openxmlformats.org/officeDocument/2006/relationships/image" Target="../media/image22.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7" Type="http://schemas.openxmlformats.org/officeDocument/2006/relationships/slideLayout" Target="../slideLayouts/slideLayout7.xml"/><Relationship Id="rId36" Type="http://schemas.openxmlformats.org/officeDocument/2006/relationships/image" Target="../media/image38.png"/><Relationship Id="rId35" Type="http://schemas.openxmlformats.org/officeDocument/2006/relationships/tags" Target="../tags/tag73.xml"/><Relationship Id="rId34" Type="http://schemas.openxmlformats.org/officeDocument/2006/relationships/tags" Target="../tags/tag72.xml"/><Relationship Id="rId33" Type="http://schemas.openxmlformats.org/officeDocument/2006/relationships/tags" Target="../tags/tag71.xml"/><Relationship Id="rId32" Type="http://schemas.openxmlformats.org/officeDocument/2006/relationships/tags" Target="../tags/tag70.xml"/><Relationship Id="rId31" Type="http://schemas.openxmlformats.org/officeDocument/2006/relationships/tags" Target="../tags/tag69.xml"/><Relationship Id="rId30" Type="http://schemas.openxmlformats.org/officeDocument/2006/relationships/tags" Target="../tags/tag68.xml"/><Relationship Id="rId3" Type="http://schemas.openxmlformats.org/officeDocument/2006/relationships/tags" Target="../tags/tag47.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image" Target="../media/image37.svg"/><Relationship Id="rId26" Type="http://schemas.openxmlformats.org/officeDocument/2006/relationships/image" Target="../media/image36.png"/><Relationship Id="rId25" Type="http://schemas.openxmlformats.org/officeDocument/2006/relationships/tags" Target="../tags/tag65.xml"/><Relationship Id="rId24" Type="http://schemas.openxmlformats.org/officeDocument/2006/relationships/tags" Target="../tags/tag64.xml"/><Relationship Id="rId23" Type="http://schemas.openxmlformats.org/officeDocument/2006/relationships/tags" Target="../tags/tag63.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6.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image" Target="../media/image35.svg"/><Relationship Id="rId16" Type="http://schemas.openxmlformats.org/officeDocument/2006/relationships/image" Target="../media/image34.png"/><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2" Type="http://schemas.openxmlformats.org/officeDocument/2006/relationships/slideLayout" Target="../slideLayouts/slideLayout7.xml"/><Relationship Id="rId31" Type="http://schemas.openxmlformats.org/officeDocument/2006/relationships/tags" Target="../tags/tag103.xml"/><Relationship Id="rId30" Type="http://schemas.openxmlformats.org/officeDocument/2006/relationships/tags" Target="../tags/tag102.xml"/><Relationship Id="rId3" Type="http://schemas.openxmlformats.org/officeDocument/2006/relationships/tags" Target="../tags/tag75.xml"/><Relationship Id="rId29" Type="http://schemas.openxmlformats.org/officeDocument/2006/relationships/tags" Target="../tags/tag101.xml"/><Relationship Id="rId28" Type="http://schemas.openxmlformats.org/officeDocument/2006/relationships/tags" Target="../tags/tag100.xml"/><Relationship Id="rId27" Type="http://schemas.openxmlformats.org/officeDocument/2006/relationships/tags" Target="../tags/tag99.xml"/><Relationship Id="rId26" Type="http://schemas.openxmlformats.org/officeDocument/2006/relationships/tags" Target="../tags/tag98.xml"/><Relationship Id="rId25" Type="http://schemas.openxmlformats.org/officeDocument/2006/relationships/tags" Target="../tags/tag97.xml"/><Relationship Id="rId24" Type="http://schemas.openxmlformats.org/officeDocument/2006/relationships/tags" Target="../tags/tag96.xml"/><Relationship Id="rId23" Type="http://schemas.openxmlformats.org/officeDocument/2006/relationships/tags" Target="../tags/tag95.xml"/><Relationship Id="rId22" Type="http://schemas.openxmlformats.org/officeDocument/2006/relationships/tags" Target="../tags/tag94.xml"/><Relationship Id="rId21" Type="http://schemas.openxmlformats.org/officeDocument/2006/relationships/tags" Target="../tags/tag93.xml"/><Relationship Id="rId20" Type="http://schemas.openxmlformats.org/officeDocument/2006/relationships/tags" Target="../tags/tag92.xml"/><Relationship Id="rId2" Type="http://schemas.openxmlformats.org/officeDocument/2006/relationships/tags" Target="../tags/tag74.xml"/><Relationship Id="rId19" Type="http://schemas.openxmlformats.org/officeDocument/2006/relationships/tags" Target="../tags/tag91.xml"/><Relationship Id="rId18" Type="http://schemas.openxmlformats.org/officeDocument/2006/relationships/tags" Target="../tags/tag90.xml"/><Relationship Id="rId17" Type="http://schemas.openxmlformats.org/officeDocument/2006/relationships/tags" Target="../tags/tag89.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hyperlink" Target="https://gamma.app/?utm_source=made-with-gamma"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8.svg"/><Relationship Id="rId6" Type="http://schemas.openxmlformats.org/officeDocument/2006/relationships/image" Target="../media/image7.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6" Type="http://schemas.openxmlformats.org/officeDocument/2006/relationships/slideLayout" Target="../slideLayouts/slideLayout7.xml"/><Relationship Id="rId25" Type="http://schemas.openxmlformats.org/officeDocument/2006/relationships/tags" Target="../tags/tag15.xml"/><Relationship Id="rId24" Type="http://schemas.openxmlformats.org/officeDocument/2006/relationships/tags" Target="../tags/tag14.xml"/><Relationship Id="rId23" Type="http://schemas.openxmlformats.org/officeDocument/2006/relationships/tags" Target="../tags/tag13.xml"/><Relationship Id="rId22" Type="http://schemas.openxmlformats.org/officeDocument/2006/relationships/tags" Target="../tags/tag12.xml"/><Relationship Id="rId21" Type="http://schemas.openxmlformats.org/officeDocument/2006/relationships/image" Target="../media/image14.svg"/><Relationship Id="rId20" Type="http://schemas.openxmlformats.org/officeDocument/2006/relationships/image" Target="../media/image13.png"/><Relationship Id="rId2" Type="http://schemas.openxmlformats.org/officeDocument/2006/relationships/image" Target="../media/image6.svg"/><Relationship Id="rId19" Type="http://schemas.openxmlformats.org/officeDocument/2006/relationships/tags" Target="../tags/tag11.xml"/><Relationship Id="rId18" Type="http://schemas.openxmlformats.org/officeDocument/2006/relationships/tags" Target="../tags/tag10.xml"/><Relationship Id="rId17" Type="http://schemas.openxmlformats.org/officeDocument/2006/relationships/tags" Target="../tags/tag9.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8.xml"/><Relationship Id="rId13" Type="http://schemas.openxmlformats.org/officeDocument/2006/relationships/tags" Target="../tags/tag7.xml"/><Relationship Id="rId12" Type="http://schemas.openxmlformats.org/officeDocument/2006/relationships/image" Target="../media/image10.svg"/><Relationship Id="rId11" Type="http://schemas.openxmlformats.org/officeDocument/2006/relationships/image" Target="../media/image9.png"/><Relationship Id="rId10" Type="http://schemas.openxmlformats.org/officeDocument/2006/relationships/tags" Target="../tags/tag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1" Type="http://schemas.openxmlformats.org/officeDocument/2006/relationships/slideLayout" Target="../slideLayouts/slideLayout7.xml"/><Relationship Id="rId30" Type="http://schemas.openxmlformats.org/officeDocument/2006/relationships/tags" Target="../tags/tag45.xml"/><Relationship Id="rId3" Type="http://schemas.openxmlformats.org/officeDocument/2006/relationships/tags" Target="../tags/tag18.xml"/><Relationship Id="rId29" Type="http://schemas.openxmlformats.org/officeDocument/2006/relationships/tags" Target="../tags/tag44.xml"/><Relationship Id="rId28" Type="http://schemas.openxmlformats.org/officeDocument/2006/relationships/tags" Target="../tags/tag43.xml"/><Relationship Id="rId27" Type="http://schemas.openxmlformats.org/officeDocument/2006/relationships/tags" Target="../tags/tag42.xml"/><Relationship Id="rId26" Type="http://schemas.openxmlformats.org/officeDocument/2006/relationships/tags" Target="../tags/tag41.xml"/><Relationship Id="rId25" Type="http://schemas.openxmlformats.org/officeDocument/2006/relationships/tags" Target="../tags/tag40.xml"/><Relationship Id="rId24" Type="http://schemas.openxmlformats.org/officeDocument/2006/relationships/tags" Target="../tags/tag39.xml"/><Relationship Id="rId23" Type="http://schemas.openxmlformats.org/officeDocument/2006/relationships/tags" Target="../tags/tag38.xml"/><Relationship Id="rId22" Type="http://schemas.openxmlformats.org/officeDocument/2006/relationships/tags" Target="../tags/tag37.xml"/><Relationship Id="rId21" Type="http://schemas.openxmlformats.org/officeDocument/2006/relationships/tags" Target="../tags/tag36.xml"/><Relationship Id="rId20" Type="http://schemas.openxmlformats.org/officeDocument/2006/relationships/tags" Target="../tags/tag35.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hyperlink" Target="https://gamma.app/?utm_source=made-with-gamma"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grpSp>
        <p:nvGrpSpPr>
          <p:cNvPr id="6" name="Group 6"/>
          <p:cNvGrpSpPr/>
          <p:nvPr/>
        </p:nvGrpSpPr>
        <p:grpSpPr>
          <a:xfrm rot="0">
            <a:off x="16049019" y="9686925"/>
            <a:ext cx="2153256" cy="514350"/>
            <a:chOff x="0" y="0"/>
            <a:chExt cx="2871008" cy="685800"/>
          </a:xfrm>
        </p:grpSpPr>
        <p:sp>
          <p:nvSpPr>
            <p:cNvPr id="7" name="Freeform 7" descr="preencoded.png">
              <a:hlinkClick r:id="rId1"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2"/>
              <a:stretch>
                <a:fillRect r="-1"/>
              </a:stretch>
            </a:blipFill>
          </p:spPr>
        </p:sp>
      </p:grpSp>
      <p:grpSp>
        <p:nvGrpSpPr>
          <p:cNvPr id="8" name="Group 8"/>
          <p:cNvGrpSpPr/>
          <p:nvPr/>
        </p:nvGrpSpPr>
        <p:grpSpPr>
          <a:xfrm rot="0">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10" name="TextBox 10"/>
          <p:cNvSpPr txBox="1"/>
          <p:nvPr/>
        </p:nvSpPr>
        <p:spPr>
          <a:xfrm>
            <a:off x="1080046" y="3769816"/>
            <a:ext cx="9269909" cy="2596515"/>
          </a:xfrm>
          <a:prstGeom prst="rect">
            <a:avLst/>
          </a:prstGeom>
        </p:spPr>
        <p:txBody>
          <a:bodyPr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OrangeHRM</a:t>
            </a:r>
            <a:r>
              <a:rPr lang="ar-EG" alt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 </a:t>
            </a: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Testing</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a:p>
            <a:pPr algn="l">
              <a:lnSpc>
                <a:spcPts val="6750"/>
              </a:lnSpc>
            </a:pP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Team 1 Presentation</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sp>
        <p:nvSpPr>
          <p:cNvPr id="6" name="TextBox 6"/>
          <p:cNvSpPr txBox="1"/>
          <p:nvPr/>
        </p:nvSpPr>
        <p:spPr>
          <a:xfrm>
            <a:off x="584598" y="432495"/>
            <a:ext cx="5713214" cy="492472"/>
          </a:xfrm>
          <a:prstGeom prst="rect">
            <a:avLst/>
          </a:prstGeom>
        </p:spPr>
        <p:txBody>
          <a:bodyPr lIns="0" tIns="0" rIns="0" bIns="0" rtlCol="0" anchor="t">
            <a:spAutoFit/>
          </a:bodyPr>
          <a:lstStyle/>
          <a:p>
            <a:pPr algn="l">
              <a:lnSpc>
                <a:spcPts val="3625"/>
              </a:lnSpc>
            </a:pPr>
            <a:r>
              <a:rPr lang="en-US" sz="2875" b="1">
                <a:solidFill>
                  <a:srgbClr val="FFE14D"/>
                </a:solidFill>
                <a:latin typeface="Comfortaa Bold" panose="00000800000000000000"/>
                <a:ea typeface="Comfortaa Bold" panose="00000800000000000000"/>
                <a:cs typeface="Comfortaa Bold" panose="00000800000000000000"/>
                <a:sym typeface="Comfortaa Bold" panose="00000800000000000000"/>
              </a:rPr>
              <a:t>Defect Summary &amp; Test Cases</a:t>
            </a:r>
            <a:endParaRPr lang="en-US" sz="28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grpSp>
        <p:nvGrpSpPr>
          <p:cNvPr id="7" name="Group 7"/>
          <p:cNvGrpSpPr/>
          <p:nvPr/>
        </p:nvGrpSpPr>
        <p:grpSpPr>
          <a:xfrm rot="0">
            <a:off x="584598" y="1363266"/>
            <a:ext cx="6602909" cy="3697486"/>
            <a:chOff x="0" y="0"/>
            <a:chExt cx="8803878" cy="4929982"/>
          </a:xfrm>
        </p:grpSpPr>
        <p:sp>
          <p:nvSpPr>
            <p:cNvPr id="8" name="Freeform 8" descr="preencoded.png"/>
            <p:cNvSpPr/>
            <p:nvPr/>
          </p:nvSpPr>
          <p:spPr>
            <a:xfrm>
              <a:off x="0" y="0"/>
              <a:ext cx="8803894" cy="4930013"/>
            </a:xfrm>
            <a:custGeom>
              <a:avLst/>
              <a:gdLst/>
              <a:ahLst/>
              <a:cxnLst/>
              <a:rect l="l" t="t" r="r" b="b"/>
              <a:pathLst>
                <a:path w="8803894" h="4930013">
                  <a:moveTo>
                    <a:pt x="0" y="0"/>
                  </a:moveTo>
                  <a:lnTo>
                    <a:pt x="8803894" y="0"/>
                  </a:lnTo>
                  <a:lnTo>
                    <a:pt x="8803894" y="4930013"/>
                  </a:lnTo>
                  <a:lnTo>
                    <a:pt x="0" y="4930013"/>
                  </a:lnTo>
                  <a:lnTo>
                    <a:pt x="0" y="0"/>
                  </a:lnTo>
                  <a:close/>
                </a:path>
              </a:pathLst>
            </a:custGeom>
            <a:blipFill>
              <a:blip r:embed="rId1"/>
              <a:stretch>
                <a:fillRect l="-8" r="-8"/>
              </a:stretch>
            </a:blipFill>
          </p:spPr>
        </p:sp>
      </p:grpSp>
      <p:grpSp>
        <p:nvGrpSpPr>
          <p:cNvPr id="9" name="Group 9"/>
          <p:cNvGrpSpPr/>
          <p:nvPr/>
        </p:nvGrpSpPr>
        <p:grpSpPr>
          <a:xfrm rot="0">
            <a:off x="7604522" y="1363266"/>
            <a:ext cx="10108258" cy="1667916"/>
            <a:chOff x="0" y="0"/>
            <a:chExt cx="13477677" cy="2223888"/>
          </a:xfrm>
        </p:grpSpPr>
        <p:sp>
          <p:nvSpPr>
            <p:cNvPr id="10" name="Freeform 10"/>
            <p:cNvSpPr/>
            <p:nvPr/>
          </p:nvSpPr>
          <p:spPr>
            <a:xfrm>
              <a:off x="0" y="0"/>
              <a:ext cx="13477622" cy="2223770"/>
            </a:xfrm>
            <a:custGeom>
              <a:avLst/>
              <a:gdLst/>
              <a:ahLst/>
              <a:cxnLst/>
              <a:rect l="l" t="t" r="r" b="b"/>
              <a:pathLst>
                <a:path w="13477622" h="2223770">
                  <a:moveTo>
                    <a:pt x="0" y="334010"/>
                  </a:moveTo>
                  <a:cubicBezTo>
                    <a:pt x="0" y="149606"/>
                    <a:pt x="149606" y="0"/>
                    <a:pt x="334010" y="0"/>
                  </a:cubicBezTo>
                  <a:lnTo>
                    <a:pt x="13143612" y="0"/>
                  </a:lnTo>
                  <a:cubicBezTo>
                    <a:pt x="13328143" y="0"/>
                    <a:pt x="13477622" y="149606"/>
                    <a:pt x="13477622" y="334010"/>
                  </a:cubicBezTo>
                  <a:lnTo>
                    <a:pt x="13477622" y="1889760"/>
                  </a:lnTo>
                  <a:cubicBezTo>
                    <a:pt x="13477622" y="2074291"/>
                    <a:pt x="13328016" y="2223770"/>
                    <a:pt x="13143612" y="2223770"/>
                  </a:cubicBezTo>
                  <a:lnTo>
                    <a:pt x="334010" y="2223770"/>
                  </a:lnTo>
                  <a:cubicBezTo>
                    <a:pt x="149606" y="2223897"/>
                    <a:pt x="0" y="2074291"/>
                    <a:pt x="0" y="1889760"/>
                  </a:cubicBezTo>
                  <a:close/>
                </a:path>
              </a:pathLst>
            </a:custGeom>
            <a:solidFill>
              <a:srgbClr val="46464A"/>
            </a:solidFill>
            <a:ln w="12700">
              <a:solidFill>
                <a:srgbClr val="000000"/>
              </a:solidFill>
            </a:ln>
          </p:spPr>
        </p:sp>
      </p:grpSp>
      <p:grpSp>
        <p:nvGrpSpPr>
          <p:cNvPr id="11" name="Group 11"/>
          <p:cNvGrpSpPr/>
          <p:nvPr/>
        </p:nvGrpSpPr>
        <p:grpSpPr>
          <a:xfrm rot="0">
            <a:off x="7771508" y="1530251"/>
            <a:ext cx="500955" cy="500955"/>
            <a:chOff x="0" y="0"/>
            <a:chExt cx="667940" cy="667940"/>
          </a:xfrm>
        </p:grpSpPr>
        <p:sp>
          <p:nvSpPr>
            <p:cNvPr id="12" name="Freeform 12"/>
            <p:cNvSpPr/>
            <p:nvPr/>
          </p:nvSpPr>
          <p:spPr>
            <a:xfrm>
              <a:off x="0" y="0"/>
              <a:ext cx="668020" cy="668020"/>
            </a:xfrm>
            <a:custGeom>
              <a:avLst/>
              <a:gdLst/>
              <a:ahLst/>
              <a:cxnLst/>
              <a:rect l="l" t="t" r="r" b="b"/>
              <a:pathLst>
                <a:path w="668020" h="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FFE14D"/>
            </a:solidFill>
            <a:ln w="12700">
              <a:solidFill>
                <a:srgbClr val="000000"/>
              </a:solidFill>
            </a:ln>
          </p:spPr>
        </p:sp>
      </p:grpSp>
      <p:sp>
        <p:nvSpPr>
          <p:cNvPr id="13" name="Freeform 13" descr="preencoded.png"/>
          <p:cNvSpPr/>
          <p:nvPr/>
        </p:nvSpPr>
        <p:spPr>
          <a:xfrm>
            <a:off x="7909172" y="1667916"/>
            <a:ext cx="225475" cy="225475"/>
          </a:xfrm>
          <a:custGeom>
            <a:avLst/>
            <a:gdLst/>
            <a:ahLst/>
            <a:cxnLst/>
            <a:rect l="l" t="t" r="r" b="b"/>
            <a:pathLst>
              <a:path w="225475" h="225475">
                <a:moveTo>
                  <a:pt x="0" y="0"/>
                </a:moveTo>
                <a:lnTo>
                  <a:pt x="225475" y="0"/>
                </a:lnTo>
                <a:lnTo>
                  <a:pt x="225475" y="225475"/>
                </a:lnTo>
                <a:lnTo>
                  <a:pt x="0" y="225475"/>
                </a:lnTo>
                <a:lnTo>
                  <a:pt x="0" y="0"/>
                </a:lnTo>
                <a:close/>
              </a:path>
            </a:pathLst>
          </a:custGeom>
          <a:blipFill>
            <a:blip r:embed="rId2">
              <a:extLst>
                <a:ext uri="{96DAC541-7B7A-43D3-8B79-37D633B846F1}">
                  <asvg:svgBlip xmlns:asvg="http://schemas.microsoft.com/office/drawing/2016/SVG/main" r:embed="rId3"/>
                </a:ext>
              </a:extLst>
            </a:blip>
            <a:stretch>
              <a:fillRect t="-8333" b="-8333"/>
            </a:stretch>
          </a:blipFill>
        </p:spPr>
      </p:sp>
      <p:sp>
        <p:nvSpPr>
          <p:cNvPr id="14" name="TextBox 14"/>
          <p:cNvSpPr txBox="1"/>
          <p:nvPr/>
        </p:nvSpPr>
        <p:spPr>
          <a:xfrm>
            <a:off x="7771508" y="2179141"/>
            <a:ext cx="2042815" cy="250924"/>
          </a:xfrm>
          <a:prstGeom prst="rect">
            <a:avLst/>
          </a:prstGeom>
        </p:spPr>
        <p:txBody>
          <a:bodyPr lIns="0" tIns="0" rIns="0" bIns="0" rtlCol="0" anchor="t">
            <a:spAutoFit/>
          </a:bodyPr>
          <a:lstStyle/>
          <a:p>
            <a:pPr algn="l">
              <a:lnSpc>
                <a:spcPts val="1810"/>
              </a:lnSpc>
            </a:pPr>
            <a:r>
              <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rPr>
              <a:t>Total Defects Logged</a:t>
            </a:r>
            <a:endPar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5" name="TextBox 15"/>
          <p:cNvSpPr txBox="1"/>
          <p:nvPr/>
        </p:nvSpPr>
        <p:spPr>
          <a:xfrm>
            <a:off x="7771508" y="2549426"/>
            <a:ext cx="9774287" cy="314771"/>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15 Bugs</a:t>
            </a:r>
            <a:endParaRPr lang="en-US" sz="1310" b="1">
              <a:solidFill>
                <a:srgbClr val="D7D4CC"/>
              </a:solidFill>
              <a:latin typeface="Raleway Medium"/>
              <a:ea typeface="Raleway Medium"/>
              <a:cs typeface="Raleway Medium"/>
              <a:sym typeface="Raleway Medium"/>
            </a:endParaRPr>
          </a:p>
        </p:txBody>
      </p:sp>
      <p:grpSp>
        <p:nvGrpSpPr>
          <p:cNvPr id="16" name="Group 16"/>
          <p:cNvGrpSpPr/>
          <p:nvPr/>
        </p:nvGrpSpPr>
        <p:grpSpPr>
          <a:xfrm rot="0">
            <a:off x="7604522" y="3198167"/>
            <a:ext cx="10108258" cy="1667916"/>
            <a:chOff x="0" y="0"/>
            <a:chExt cx="13477677" cy="2223888"/>
          </a:xfrm>
        </p:grpSpPr>
        <p:sp>
          <p:nvSpPr>
            <p:cNvPr id="17" name="Freeform 17"/>
            <p:cNvSpPr/>
            <p:nvPr/>
          </p:nvSpPr>
          <p:spPr>
            <a:xfrm>
              <a:off x="0" y="0"/>
              <a:ext cx="13477622" cy="2223770"/>
            </a:xfrm>
            <a:custGeom>
              <a:avLst/>
              <a:gdLst/>
              <a:ahLst/>
              <a:cxnLst/>
              <a:rect l="l" t="t" r="r" b="b"/>
              <a:pathLst>
                <a:path w="13477622" h="2223770">
                  <a:moveTo>
                    <a:pt x="0" y="334010"/>
                  </a:moveTo>
                  <a:cubicBezTo>
                    <a:pt x="0" y="149606"/>
                    <a:pt x="149606" y="0"/>
                    <a:pt x="334010" y="0"/>
                  </a:cubicBezTo>
                  <a:lnTo>
                    <a:pt x="13143612" y="0"/>
                  </a:lnTo>
                  <a:cubicBezTo>
                    <a:pt x="13328143" y="0"/>
                    <a:pt x="13477622" y="149606"/>
                    <a:pt x="13477622" y="334010"/>
                  </a:cubicBezTo>
                  <a:lnTo>
                    <a:pt x="13477622" y="1889760"/>
                  </a:lnTo>
                  <a:cubicBezTo>
                    <a:pt x="13477622" y="2074291"/>
                    <a:pt x="13328016" y="2223770"/>
                    <a:pt x="13143612" y="2223770"/>
                  </a:cubicBezTo>
                  <a:lnTo>
                    <a:pt x="334010" y="2223770"/>
                  </a:lnTo>
                  <a:cubicBezTo>
                    <a:pt x="149606" y="2223897"/>
                    <a:pt x="0" y="2074291"/>
                    <a:pt x="0" y="1889760"/>
                  </a:cubicBezTo>
                  <a:close/>
                </a:path>
              </a:pathLst>
            </a:custGeom>
            <a:solidFill>
              <a:srgbClr val="46464A"/>
            </a:solidFill>
            <a:ln w="12700">
              <a:solidFill>
                <a:srgbClr val="000000"/>
              </a:solidFill>
            </a:ln>
          </p:spPr>
        </p:sp>
      </p:grpSp>
      <p:grpSp>
        <p:nvGrpSpPr>
          <p:cNvPr id="18" name="Group 18"/>
          <p:cNvGrpSpPr/>
          <p:nvPr/>
        </p:nvGrpSpPr>
        <p:grpSpPr>
          <a:xfrm rot="0">
            <a:off x="7771508" y="3365152"/>
            <a:ext cx="500955" cy="500955"/>
            <a:chOff x="0" y="0"/>
            <a:chExt cx="667940" cy="667940"/>
          </a:xfrm>
        </p:grpSpPr>
        <p:sp>
          <p:nvSpPr>
            <p:cNvPr id="19" name="Freeform 19"/>
            <p:cNvSpPr/>
            <p:nvPr/>
          </p:nvSpPr>
          <p:spPr>
            <a:xfrm>
              <a:off x="0" y="0"/>
              <a:ext cx="668020" cy="668020"/>
            </a:xfrm>
            <a:custGeom>
              <a:avLst/>
              <a:gdLst/>
              <a:ahLst/>
              <a:cxnLst/>
              <a:rect l="l" t="t" r="r" b="b"/>
              <a:pathLst>
                <a:path w="668020" h="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FFE14D"/>
            </a:solidFill>
            <a:ln w="12700">
              <a:solidFill>
                <a:srgbClr val="000000"/>
              </a:solidFill>
            </a:ln>
          </p:spPr>
        </p:sp>
      </p:grpSp>
      <p:sp>
        <p:nvSpPr>
          <p:cNvPr id="20" name="Freeform 20" descr="preencoded.png"/>
          <p:cNvSpPr/>
          <p:nvPr/>
        </p:nvSpPr>
        <p:spPr>
          <a:xfrm>
            <a:off x="7909172" y="3502819"/>
            <a:ext cx="225475" cy="225475"/>
          </a:xfrm>
          <a:custGeom>
            <a:avLst/>
            <a:gdLst/>
            <a:ahLst/>
            <a:cxnLst/>
            <a:rect l="l" t="t" r="r" b="b"/>
            <a:pathLst>
              <a:path w="225475" h="225475">
                <a:moveTo>
                  <a:pt x="0" y="0"/>
                </a:moveTo>
                <a:lnTo>
                  <a:pt x="225475" y="0"/>
                </a:lnTo>
                <a:lnTo>
                  <a:pt x="225475" y="225475"/>
                </a:lnTo>
                <a:lnTo>
                  <a:pt x="0" y="225475"/>
                </a:lnTo>
                <a:lnTo>
                  <a:pt x="0" y="0"/>
                </a:lnTo>
                <a:close/>
              </a:path>
            </a:pathLst>
          </a:custGeom>
          <a:blipFill>
            <a:blip r:embed="rId4">
              <a:extLst>
                <a:ext uri="{96DAC541-7B7A-43D3-8B79-37D633B846F1}">
                  <asvg:svgBlip xmlns:asvg="http://schemas.microsoft.com/office/drawing/2016/SVG/main" r:embed="rId5"/>
                </a:ext>
              </a:extLst>
            </a:blip>
            <a:stretch>
              <a:fillRect l="-6250" r="-6250"/>
            </a:stretch>
          </a:blipFill>
        </p:spPr>
      </p:sp>
      <p:sp>
        <p:nvSpPr>
          <p:cNvPr id="21" name="TextBox 21"/>
          <p:cNvSpPr txBox="1"/>
          <p:nvPr/>
        </p:nvSpPr>
        <p:spPr>
          <a:xfrm>
            <a:off x="7771508" y="4014044"/>
            <a:ext cx="1855886" cy="250924"/>
          </a:xfrm>
          <a:prstGeom prst="rect">
            <a:avLst/>
          </a:prstGeom>
        </p:spPr>
        <p:txBody>
          <a:bodyPr lIns="0" tIns="0" rIns="0" bIns="0" rtlCol="0" anchor="t">
            <a:spAutoFit/>
          </a:bodyPr>
          <a:lstStyle/>
          <a:p>
            <a:pPr algn="l">
              <a:lnSpc>
                <a:spcPts val="1810"/>
              </a:lnSpc>
            </a:pPr>
            <a:r>
              <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rPr>
              <a:t>Critical Defects</a:t>
            </a:r>
            <a:endPar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2" name="TextBox 22"/>
          <p:cNvSpPr txBox="1"/>
          <p:nvPr/>
        </p:nvSpPr>
        <p:spPr>
          <a:xfrm>
            <a:off x="7771508" y="4384327"/>
            <a:ext cx="9774287" cy="314771"/>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6</a:t>
            </a:r>
            <a:endParaRPr lang="en-US" sz="1310" b="1">
              <a:solidFill>
                <a:srgbClr val="D7D4CC"/>
              </a:solidFill>
              <a:latin typeface="Raleway Medium"/>
              <a:ea typeface="Raleway Medium"/>
              <a:cs typeface="Raleway Medium"/>
              <a:sym typeface="Raleway Medium"/>
            </a:endParaRPr>
          </a:p>
        </p:txBody>
      </p:sp>
      <p:grpSp>
        <p:nvGrpSpPr>
          <p:cNvPr id="23" name="Group 23"/>
          <p:cNvGrpSpPr/>
          <p:nvPr/>
        </p:nvGrpSpPr>
        <p:grpSpPr>
          <a:xfrm rot="0">
            <a:off x="7604522" y="5033070"/>
            <a:ext cx="10108258" cy="1667916"/>
            <a:chOff x="0" y="0"/>
            <a:chExt cx="13477677" cy="2223888"/>
          </a:xfrm>
        </p:grpSpPr>
        <p:sp>
          <p:nvSpPr>
            <p:cNvPr id="24" name="Freeform 24"/>
            <p:cNvSpPr/>
            <p:nvPr/>
          </p:nvSpPr>
          <p:spPr>
            <a:xfrm>
              <a:off x="0" y="0"/>
              <a:ext cx="13477622" cy="2223770"/>
            </a:xfrm>
            <a:custGeom>
              <a:avLst/>
              <a:gdLst/>
              <a:ahLst/>
              <a:cxnLst/>
              <a:rect l="l" t="t" r="r" b="b"/>
              <a:pathLst>
                <a:path w="13477622" h="2223770">
                  <a:moveTo>
                    <a:pt x="0" y="334010"/>
                  </a:moveTo>
                  <a:cubicBezTo>
                    <a:pt x="0" y="149606"/>
                    <a:pt x="149606" y="0"/>
                    <a:pt x="334010" y="0"/>
                  </a:cubicBezTo>
                  <a:lnTo>
                    <a:pt x="13143612" y="0"/>
                  </a:lnTo>
                  <a:cubicBezTo>
                    <a:pt x="13328143" y="0"/>
                    <a:pt x="13477622" y="149606"/>
                    <a:pt x="13477622" y="334010"/>
                  </a:cubicBezTo>
                  <a:lnTo>
                    <a:pt x="13477622" y="1889760"/>
                  </a:lnTo>
                  <a:cubicBezTo>
                    <a:pt x="13477622" y="2074291"/>
                    <a:pt x="13328016" y="2223770"/>
                    <a:pt x="13143612" y="2223770"/>
                  </a:cubicBezTo>
                  <a:lnTo>
                    <a:pt x="334010" y="2223770"/>
                  </a:lnTo>
                  <a:cubicBezTo>
                    <a:pt x="149606" y="2223897"/>
                    <a:pt x="0" y="2074291"/>
                    <a:pt x="0" y="1889760"/>
                  </a:cubicBezTo>
                  <a:close/>
                </a:path>
              </a:pathLst>
            </a:custGeom>
            <a:solidFill>
              <a:srgbClr val="46464A"/>
            </a:solidFill>
            <a:ln w="12700">
              <a:solidFill>
                <a:srgbClr val="000000"/>
              </a:solidFill>
            </a:ln>
          </p:spPr>
        </p:sp>
      </p:grpSp>
      <p:grpSp>
        <p:nvGrpSpPr>
          <p:cNvPr id="25" name="Group 25"/>
          <p:cNvGrpSpPr/>
          <p:nvPr/>
        </p:nvGrpSpPr>
        <p:grpSpPr>
          <a:xfrm rot="0">
            <a:off x="7771508" y="5200055"/>
            <a:ext cx="500955" cy="500955"/>
            <a:chOff x="0" y="0"/>
            <a:chExt cx="667940" cy="667940"/>
          </a:xfrm>
        </p:grpSpPr>
        <p:sp>
          <p:nvSpPr>
            <p:cNvPr id="26" name="Freeform 26"/>
            <p:cNvSpPr/>
            <p:nvPr/>
          </p:nvSpPr>
          <p:spPr>
            <a:xfrm>
              <a:off x="0" y="0"/>
              <a:ext cx="668020" cy="668020"/>
            </a:xfrm>
            <a:custGeom>
              <a:avLst/>
              <a:gdLst/>
              <a:ahLst/>
              <a:cxnLst/>
              <a:rect l="l" t="t" r="r" b="b"/>
              <a:pathLst>
                <a:path w="668020" h="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FFE14D"/>
            </a:solidFill>
            <a:ln w="12700">
              <a:solidFill>
                <a:srgbClr val="000000"/>
              </a:solidFill>
            </a:ln>
          </p:spPr>
        </p:sp>
      </p:grpSp>
      <p:sp>
        <p:nvSpPr>
          <p:cNvPr id="27" name="Freeform 27" descr="preencoded.png"/>
          <p:cNvSpPr/>
          <p:nvPr/>
        </p:nvSpPr>
        <p:spPr>
          <a:xfrm>
            <a:off x="7909172" y="5337721"/>
            <a:ext cx="225475" cy="225475"/>
          </a:xfrm>
          <a:custGeom>
            <a:avLst/>
            <a:gdLst/>
            <a:ahLst/>
            <a:cxnLst/>
            <a:rect l="l" t="t" r="r" b="b"/>
            <a:pathLst>
              <a:path w="225475" h="225475">
                <a:moveTo>
                  <a:pt x="0" y="0"/>
                </a:moveTo>
                <a:lnTo>
                  <a:pt x="225475" y="0"/>
                </a:lnTo>
                <a:lnTo>
                  <a:pt x="225475" y="225475"/>
                </a:lnTo>
                <a:lnTo>
                  <a:pt x="0" y="225475"/>
                </a:lnTo>
                <a:lnTo>
                  <a:pt x="0" y="0"/>
                </a:lnTo>
                <a:close/>
              </a:path>
            </a:pathLst>
          </a:custGeom>
          <a:blipFill>
            <a:blip r:embed="rId6">
              <a:extLst>
                <a:ext uri="{96DAC541-7B7A-43D3-8B79-37D633B846F1}">
                  <asvg:svgBlip xmlns:asvg="http://schemas.microsoft.com/office/drawing/2016/SVG/main" r:embed="rId7"/>
                </a:ext>
              </a:extLst>
            </a:blip>
            <a:stretch>
              <a:fillRect t="-8333" b="-8333"/>
            </a:stretch>
          </a:blipFill>
        </p:spPr>
      </p:sp>
      <p:sp>
        <p:nvSpPr>
          <p:cNvPr id="28" name="TextBox 28"/>
          <p:cNvSpPr txBox="1"/>
          <p:nvPr/>
        </p:nvSpPr>
        <p:spPr>
          <a:xfrm>
            <a:off x="7771508" y="5848945"/>
            <a:ext cx="1855886" cy="250924"/>
          </a:xfrm>
          <a:prstGeom prst="rect">
            <a:avLst/>
          </a:prstGeom>
        </p:spPr>
        <p:txBody>
          <a:bodyPr lIns="0" tIns="0" rIns="0" bIns="0" rtlCol="0" anchor="t">
            <a:spAutoFit/>
          </a:bodyPr>
          <a:lstStyle/>
          <a:p>
            <a:pPr algn="l">
              <a:lnSpc>
                <a:spcPts val="1810"/>
              </a:lnSpc>
            </a:pPr>
            <a:r>
              <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rPr>
              <a:t>Medium Defects</a:t>
            </a:r>
            <a:endPar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9" name="TextBox 29"/>
          <p:cNvSpPr txBox="1"/>
          <p:nvPr/>
        </p:nvSpPr>
        <p:spPr>
          <a:xfrm>
            <a:off x="7771508" y="6219230"/>
            <a:ext cx="9774287" cy="314771"/>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5</a:t>
            </a:r>
            <a:endParaRPr lang="en-US" sz="1310" b="1">
              <a:solidFill>
                <a:srgbClr val="D7D4CC"/>
              </a:solidFill>
              <a:latin typeface="Raleway Medium"/>
              <a:ea typeface="Raleway Medium"/>
              <a:cs typeface="Raleway Medium"/>
              <a:sym typeface="Raleway Medium"/>
            </a:endParaRPr>
          </a:p>
        </p:txBody>
      </p:sp>
      <p:grpSp>
        <p:nvGrpSpPr>
          <p:cNvPr id="30" name="Group 30"/>
          <p:cNvGrpSpPr/>
          <p:nvPr/>
        </p:nvGrpSpPr>
        <p:grpSpPr>
          <a:xfrm rot="0">
            <a:off x="7604522" y="6867971"/>
            <a:ext cx="10108258" cy="1667916"/>
            <a:chOff x="0" y="0"/>
            <a:chExt cx="13477677" cy="2223888"/>
          </a:xfrm>
        </p:grpSpPr>
        <p:sp>
          <p:nvSpPr>
            <p:cNvPr id="31" name="Freeform 31"/>
            <p:cNvSpPr/>
            <p:nvPr/>
          </p:nvSpPr>
          <p:spPr>
            <a:xfrm>
              <a:off x="0" y="0"/>
              <a:ext cx="13477622" cy="2223770"/>
            </a:xfrm>
            <a:custGeom>
              <a:avLst/>
              <a:gdLst/>
              <a:ahLst/>
              <a:cxnLst/>
              <a:rect l="l" t="t" r="r" b="b"/>
              <a:pathLst>
                <a:path w="13477622" h="2223770">
                  <a:moveTo>
                    <a:pt x="0" y="334010"/>
                  </a:moveTo>
                  <a:cubicBezTo>
                    <a:pt x="0" y="149606"/>
                    <a:pt x="149606" y="0"/>
                    <a:pt x="334010" y="0"/>
                  </a:cubicBezTo>
                  <a:lnTo>
                    <a:pt x="13143612" y="0"/>
                  </a:lnTo>
                  <a:cubicBezTo>
                    <a:pt x="13328143" y="0"/>
                    <a:pt x="13477622" y="149606"/>
                    <a:pt x="13477622" y="334010"/>
                  </a:cubicBezTo>
                  <a:lnTo>
                    <a:pt x="13477622" y="1889760"/>
                  </a:lnTo>
                  <a:cubicBezTo>
                    <a:pt x="13477622" y="2074291"/>
                    <a:pt x="13328016" y="2223770"/>
                    <a:pt x="13143612" y="2223770"/>
                  </a:cubicBezTo>
                  <a:lnTo>
                    <a:pt x="334010" y="2223770"/>
                  </a:lnTo>
                  <a:cubicBezTo>
                    <a:pt x="149606" y="2223897"/>
                    <a:pt x="0" y="2074291"/>
                    <a:pt x="0" y="1889760"/>
                  </a:cubicBezTo>
                  <a:close/>
                </a:path>
              </a:pathLst>
            </a:custGeom>
            <a:solidFill>
              <a:srgbClr val="46464A"/>
            </a:solidFill>
            <a:ln w="12700">
              <a:solidFill>
                <a:srgbClr val="000000"/>
              </a:solidFill>
            </a:ln>
          </p:spPr>
        </p:sp>
      </p:grpSp>
      <p:grpSp>
        <p:nvGrpSpPr>
          <p:cNvPr id="32" name="Group 32"/>
          <p:cNvGrpSpPr/>
          <p:nvPr/>
        </p:nvGrpSpPr>
        <p:grpSpPr>
          <a:xfrm rot="0">
            <a:off x="7771508" y="7034956"/>
            <a:ext cx="500955" cy="500955"/>
            <a:chOff x="0" y="0"/>
            <a:chExt cx="667940" cy="667940"/>
          </a:xfrm>
        </p:grpSpPr>
        <p:sp>
          <p:nvSpPr>
            <p:cNvPr id="33" name="Freeform 33"/>
            <p:cNvSpPr/>
            <p:nvPr/>
          </p:nvSpPr>
          <p:spPr>
            <a:xfrm>
              <a:off x="0" y="0"/>
              <a:ext cx="668020" cy="668020"/>
            </a:xfrm>
            <a:custGeom>
              <a:avLst/>
              <a:gdLst/>
              <a:ahLst/>
              <a:cxnLst/>
              <a:rect l="l" t="t" r="r" b="b"/>
              <a:pathLst>
                <a:path w="668020" h="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FFE14D"/>
            </a:solidFill>
            <a:ln w="12700">
              <a:solidFill>
                <a:srgbClr val="000000"/>
              </a:solidFill>
            </a:ln>
          </p:spPr>
        </p:sp>
      </p:grpSp>
      <p:sp>
        <p:nvSpPr>
          <p:cNvPr id="34" name="Freeform 34" descr="preencoded.png"/>
          <p:cNvSpPr/>
          <p:nvPr/>
        </p:nvSpPr>
        <p:spPr>
          <a:xfrm>
            <a:off x="7909172" y="7172622"/>
            <a:ext cx="225475" cy="225475"/>
          </a:xfrm>
          <a:custGeom>
            <a:avLst/>
            <a:gdLst/>
            <a:ahLst/>
            <a:cxnLst/>
            <a:rect l="l" t="t" r="r" b="b"/>
            <a:pathLst>
              <a:path w="225475" h="225475">
                <a:moveTo>
                  <a:pt x="0" y="0"/>
                </a:moveTo>
                <a:lnTo>
                  <a:pt x="225475" y="0"/>
                </a:lnTo>
                <a:lnTo>
                  <a:pt x="225475" y="225475"/>
                </a:lnTo>
                <a:lnTo>
                  <a:pt x="0" y="225475"/>
                </a:lnTo>
                <a:lnTo>
                  <a:pt x="0" y="0"/>
                </a:lnTo>
                <a:close/>
              </a:path>
            </a:pathLst>
          </a:custGeom>
          <a:blipFill>
            <a:blip r:embed="rId8">
              <a:extLst>
                <a:ext uri="{96DAC541-7B7A-43D3-8B79-37D633B846F1}">
                  <asvg:svgBlip xmlns:asvg="http://schemas.microsoft.com/office/drawing/2016/SVG/main" r:embed="rId9"/>
                </a:ext>
              </a:extLst>
            </a:blip>
            <a:stretch>
              <a:fillRect l="-35416" r="-35416"/>
            </a:stretch>
          </a:blipFill>
        </p:spPr>
      </p:sp>
      <p:sp>
        <p:nvSpPr>
          <p:cNvPr id="35" name="TextBox 35"/>
          <p:cNvSpPr txBox="1"/>
          <p:nvPr/>
        </p:nvSpPr>
        <p:spPr>
          <a:xfrm>
            <a:off x="7771508" y="7683847"/>
            <a:ext cx="1855886" cy="250924"/>
          </a:xfrm>
          <a:prstGeom prst="rect">
            <a:avLst/>
          </a:prstGeom>
        </p:spPr>
        <p:txBody>
          <a:bodyPr lIns="0" tIns="0" rIns="0" bIns="0" rtlCol="0" anchor="t">
            <a:spAutoFit/>
          </a:bodyPr>
          <a:lstStyle/>
          <a:p>
            <a:pPr algn="l">
              <a:lnSpc>
                <a:spcPts val="1810"/>
              </a:lnSpc>
            </a:pPr>
            <a:r>
              <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rPr>
              <a:t>Low Defects</a:t>
            </a:r>
            <a:endParaRPr lang="en-US" sz="143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36" name="TextBox 36"/>
          <p:cNvSpPr txBox="1"/>
          <p:nvPr/>
        </p:nvSpPr>
        <p:spPr>
          <a:xfrm>
            <a:off x="7771508" y="8054131"/>
            <a:ext cx="9774287" cy="314771"/>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4</a:t>
            </a:r>
            <a:endParaRPr lang="en-US" sz="1310" b="1">
              <a:solidFill>
                <a:srgbClr val="D7D4CC"/>
              </a:solidFill>
              <a:latin typeface="Raleway Medium"/>
              <a:ea typeface="Raleway Medium"/>
              <a:cs typeface="Raleway Medium"/>
              <a:sym typeface="Raleway Medium"/>
            </a:endParaRPr>
          </a:p>
        </p:txBody>
      </p:sp>
      <p:sp>
        <p:nvSpPr>
          <p:cNvPr id="37" name="TextBox 37"/>
          <p:cNvSpPr txBox="1"/>
          <p:nvPr/>
        </p:nvSpPr>
        <p:spPr>
          <a:xfrm>
            <a:off x="7604522" y="8676085"/>
            <a:ext cx="10108258" cy="581917"/>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A total of 15 defects were logged, with a distribution across critical, medium, and low severities. The detailed test cases and their results can be reviewed via the provided link:</a:t>
            </a:r>
            <a:endParaRPr lang="en-US" sz="1310" b="1">
              <a:solidFill>
                <a:srgbClr val="D7D4CC"/>
              </a:solidFill>
              <a:latin typeface="Raleway Medium"/>
              <a:ea typeface="Raleway Medium"/>
              <a:cs typeface="Raleway Medium"/>
              <a:sym typeface="Raleway Medium"/>
            </a:endParaRPr>
          </a:p>
        </p:txBody>
      </p:sp>
      <p:sp>
        <p:nvSpPr>
          <p:cNvPr id="38" name="TextBox 38"/>
          <p:cNvSpPr txBox="1"/>
          <p:nvPr/>
        </p:nvSpPr>
        <p:spPr>
          <a:xfrm>
            <a:off x="7604522" y="9360694"/>
            <a:ext cx="10108258" cy="314771"/>
          </a:xfrm>
          <a:prstGeom prst="rect">
            <a:avLst/>
          </a:prstGeom>
        </p:spPr>
        <p:txBody>
          <a:bodyPr lIns="0" tIns="0" rIns="0" bIns="0" rtlCol="0" anchor="t">
            <a:spAutoFit/>
          </a:bodyPr>
          <a:lstStyle/>
          <a:p>
            <a:pPr algn="l">
              <a:lnSpc>
                <a:spcPts val="2060"/>
              </a:lnSpc>
            </a:pPr>
            <a:r>
              <a:rPr lang="en-US" sz="1310" b="1">
                <a:solidFill>
                  <a:srgbClr val="D7D4CC"/>
                </a:solidFill>
                <a:latin typeface="Raleway Medium"/>
                <a:ea typeface="Raleway Medium"/>
                <a:cs typeface="Raleway Medium"/>
                <a:sym typeface="Raleway Medium"/>
              </a:rPr>
              <a:t>Test Cases Link</a:t>
            </a:r>
            <a:endParaRPr lang="en-US" sz="1310" b="1">
              <a:solidFill>
                <a:srgbClr val="D7D4CC"/>
              </a:solidFill>
              <a:latin typeface="Raleway Medium"/>
              <a:ea typeface="Raleway Medium"/>
              <a:cs typeface="Raleway Medium"/>
              <a:sym typeface="Raleway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grpSp>
        <p:nvGrpSpPr>
          <p:cNvPr id="6" name="Group 6"/>
          <p:cNvGrpSpPr/>
          <p:nvPr/>
        </p:nvGrpSpPr>
        <p:grpSpPr>
          <a:xfrm rot="0">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sp>
        <p:nvSpPr>
          <p:cNvPr id="8" name="TextBox 8"/>
          <p:cNvSpPr txBox="1"/>
          <p:nvPr/>
        </p:nvSpPr>
        <p:spPr>
          <a:xfrm>
            <a:off x="7671346" y="2208759"/>
            <a:ext cx="9803309" cy="4102100"/>
          </a:xfrm>
          <a:prstGeom prst="rect">
            <a:avLst/>
          </a:prstGeom>
        </p:spPr>
        <p:txBody>
          <a:bodyPr lIns="0" tIns="0" rIns="0" bIns="0" rtlCol="0" anchor="t">
            <a:spAutoFit/>
          </a:bodyPr>
          <a:lstStyle/>
          <a:p>
            <a:pPr algn="l">
              <a:lnSpc>
                <a:spcPts val="10750"/>
              </a:lnSpc>
            </a:pPr>
            <a:r>
              <a:rPr lang="en-US" sz="8560">
                <a:solidFill>
                  <a:srgbClr val="FFFFFF"/>
                </a:solidFill>
                <a:latin typeface="Arimo" panose="020B0604020202020204"/>
                <a:ea typeface="Arimo" panose="020B0604020202020204"/>
                <a:cs typeface="Arimo" panose="020B0604020202020204"/>
                <a:sym typeface="Arimo" panose="020B0604020202020204"/>
              </a:rPr>
              <a:t>OrangeHRM Test Automation Framework</a:t>
            </a:r>
            <a:endParaRPr lang="en-US" sz="8560">
              <a:solidFill>
                <a:srgbClr val="FFFFFF"/>
              </a:solidFill>
              <a:latin typeface="Arimo" panose="020B0604020202020204"/>
              <a:ea typeface="Arimo" panose="020B0604020202020204"/>
              <a:cs typeface="Arimo" panose="020B0604020202020204"/>
              <a:sym typeface="Arimo" panose="020B0604020202020204"/>
            </a:endParaRPr>
          </a:p>
        </p:txBody>
      </p:sp>
      <p:sp>
        <p:nvSpPr>
          <p:cNvPr id="9" name="TextBox 9"/>
          <p:cNvSpPr txBox="1"/>
          <p:nvPr/>
        </p:nvSpPr>
        <p:spPr>
          <a:xfrm>
            <a:off x="7671346" y="6706344"/>
            <a:ext cx="8373516" cy="575221"/>
          </a:xfrm>
          <a:prstGeom prst="rect">
            <a:avLst/>
          </a:prstGeom>
        </p:spPr>
        <p:txBody>
          <a:bodyPr lIns="0" tIns="0" rIns="0" bIns="0" rtlCol="0" anchor="t">
            <a:spAutoFit/>
          </a:bodyPr>
          <a:lstStyle/>
          <a:p>
            <a:pPr algn="l">
              <a:lnSpc>
                <a:spcPts val="4250"/>
              </a:lnSpc>
            </a:pPr>
            <a:r>
              <a:rPr lang="en-US" sz="3435">
                <a:solidFill>
                  <a:srgbClr val="FFFFFF"/>
                </a:solidFill>
                <a:latin typeface="Arimo" panose="020B0604020202020204"/>
                <a:ea typeface="Arimo" panose="020B0604020202020204"/>
                <a:cs typeface="Arimo" panose="020B0604020202020204"/>
                <a:sym typeface="Arimo" panose="020B0604020202020204"/>
              </a:rPr>
              <a:t>QA Team Automation Excellence</a:t>
            </a:r>
            <a:endParaRPr lang="en-US" sz="3435">
              <a:solidFill>
                <a:srgbClr val="FFFFFF"/>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7671346" y="7563445"/>
            <a:ext cx="9803309" cy="438596"/>
          </a:xfrm>
          <a:prstGeom prst="rect">
            <a:avLst/>
          </a:prstGeom>
        </p:spPr>
        <p:txBody>
          <a:bodyPr lIns="0" tIns="0" rIns="0" bIns="0" rtlCol="0" anchor="t">
            <a:spAutoFit/>
          </a:bodyPr>
          <a:lstStyle/>
          <a:p>
            <a:pPr algn="l">
              <a:lnSpc>
                <a:spcPts val="2875"/>
              </a:lnSpc>
            </a:pPr>
            <a:r>
              <a:rPr lang="en-US" sz="1810">
                <a:solidFill>
                  <a:srgbClr val="CAD6DE"/>
                </a:solidFill>
                <a:latin typeface="Cabin" panose="00000500000000000000"/>
                <a:ea typeface="Cabin" panose="00000500000000000000"/>
                <a:cs typeface="Cabin" panose="00000500000000000000"/>
                <a:sym typeface="Cabin" panose="00000500000000000000"/>
              </a:rPr>
              <a:t>A comprehensive automation solution for core OrangeHRM modules built by our dedicated QA team</a:t>
            </a:r>
            <a:endParaRPr lang="en-US" sz="1810">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Group 4"/>
          <p:cNvGrpSpPr/>
          <p:nvPr/>
        </p:nvGrpSpPr>
        <p:grpSpPr>
          <a:xfrm rot="0">
            <a:off x="0" y="0"/>
            <a:ext cx="18288000" cy="10287000"/>
            <a:chOff x="0" y="0"/>
            <a:chExt cx="18234660" cy="13716000"/>
          </a:xfrm>
        </p:grpSpPr>
        <p:sp>
          <p:nvSpPr>
            <p:cNvPr id="5" name="Freeform 5"/>
            <p:cNvSpPr/>
            <p:nvPr/>
          </p:nvSpPr>
          <p:spPr>
            <a:xfrm>
              <a:off x="0" y="0"/>
              <a:ext cx="1823466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1047155" y="1619250"/>
            <a:ext cx="7688015" cy="937171"/>
          </a:xfrm>
          <a:prstGeom prst="rect">
            <a:avLst/>
          </a:prstGeom>
        </p:spPr>
        <p:txBody>
          <a:bodyPr lIns="0" tIns="0" rIns="0" bIns="0" rtlCol="0" anchor="t">
            <a:spAutoFit/>
          </a:bodyPr>
          <a:lstStyle/>
          <a:p>
            <a:pPr algn="l">
              <a:lnSpc>
                <a:spcPts val="6875"/>
              </a:lnSpc>
            </a:pPr>
            <a:r>
              <a:rPr lang="en-US" sz="5500">
                <a:solidFill>
                  <a:srgbClr val="FFFFFF"/>
                </a:solidFill>
                <a:latin typeface="Arimo" panose="020B0604020202020204"/>
                <a:ea typeface="Arimo" panose="020B0604020202020204"/>
                <a:cs typeface="Arimo" panose="020B0604020202020204"/>
                <a:sym typeface="Arimo" panose="020B0604020202020204"/>
              </a:rPr>
              <a:t>Team Introduction</a:t>
            </a:r>
            <a:endParaRPr lang="en-US" sz="5500">
              <a:solidFill>
                <a:srgbClr val="FFFFFF"/>
              </a:solidFill>
              <a:latin typeface="Arimo" panose="020B0604020202020204"/>
              <a:ea typeface="Arimo" panose="020B0604020202020204"/>
              <a:cs typeface="Arimo" panose="020B0604020202020204"/>
              <a:sym typeface="Arimo" panose="020B0604020202020204"/>
            </a:endParaRPr>
          </a:p>
        </p:txBody>
      </p:sp>
      <p:sp>
        <p:nvSpPr>
          <p:cNvPr id="31" name="TextBox 31"/>
          <p:cNvSpPr txBox="1"/>
          <p:nvPr/>
        </p:nvSpPr>
        <p:spPr>
          <a:xfrm>
            <a:off x="1047155" y="7116961"/>
            <a:ext cx="5144541" cy="565994"/>
          </a:xfrm>
          <a:prstGeom prst="rect">
            <a:avLst/>
          </a:prstGeom>
        </p:spPr>
        <p:txBody>
          <a:bodyPr lIns="0" tIns="0" rIns="0" bIns="0" rtlCol="0" anchor="t">
            <a:spAutoFit/>
          </a:bodyPr>
          <a:lstStyle/>
          <a:p>
            <a:pPr algn="l">
              <a:lnSpc>
                <a:spcPts val="4125"/>
              </a:lnSpc>
            </a:pPr>
            <a:r>
              <a:rPr lang="en-US" sz="3310">
                <a:solidFill>
                  <a:srgbClr val="FFFFFF"/>
                </a:solidFill>
                <a:latin typeface="Arimo" panose="020B0604020202020204"/>
                <a:ea typeface="Arimo" panose="020B0604020202020204"/>
                <a:cs typeface="Arimo" panose="020B0604020202020204"/>
                <a:sym typeface="Arimo" panose="020B0604020202020204"/>
              </a:rPr>
              <a:t>Tools &amp; Technologies</a:t>
            </a:r>
            <a:endParaRPr lang="en-US" sz="3310">
              <a:solidFill>
                <a:srgbClr val="FFFFFF"/>
              </a:solidFill>
              <a:latin typeface="Arimo" panose="020B0604020202020204"/>
              <a:ea typeface="Arimo" panose="020B0604020202020204"/>
              <a:cs typeface="Arimo" panose="020B0604020202020204"/>
              <a:sym typeface="Arimo" panose="020B0604020202020204"/>
            </a:endParaRPr>
          </a:p>
        </p:txBody>
      </p:sp>
      <p:sp>
        <p:nvSpPr>
          <p:cNvPr id="32" name="TextBox 32"/>
          <p:cNvSpPr txBox="1"/>
          <p:nvPr/>
        </p:nvSpPr>
        <p:spPr>
          <a:xfrm>
            <a:off x="1047155" y="8036421"/>
            <a:ext cx="16193690" cy="574030"/>
          </a:xfrm>
          <a:prstGeom prst="rect">
            <a:avLst/>
          </a:prstGeom>
        </p:spPr>
        <p:txBody>
          <a:bodyPr lIns="0" tIns="0" rIns="0" bIns="0" rtlCol="0" anchor="t">
            <a:spAutoFit/>
          </a:bodyPr>
          <a:lstStyle/>
          <a:p>
            <a:pPr algn="l">
              <a:lnSpc>
                <a:spcPts val="3750"/>
              </a:lnSpc>
            </a:pPr>
            <a:r>
              <a:rPr lang="en-US" sz="2310">
                <a:solidFill>
                  <a:srgbClr val="CAD6DE"/>
                </a:solidFill>
                <a:latin typeface="Cabin" panose="00000500000000000000"/>
                <a:ea typeface="Cabin" panose="00000500000000000000"/>
                <a:cs typeface="Cabin" panose="00000500000000000000"/>
                <a:sym typeface="Cabin" panose="00000500000000000000"/>
              </a:rPr>
              <a:t>Java, Selenium WebDriver, TestNG, Maven, Page Object Model (POM), IntelliJ IDEA, GitHub, Apache POI</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7" name="Group 7"/>
          <p:cNvGrpSpPr/>
          <p:nvPr>
            <p:custDataLst>
              <p:tags r:id="rId2"/>
            </p:custDataLst>
          </p:nvPr>
        </p:nvGrpSpPr>
        <p:grpSpPr>
          <a:xfrm rot="0">
            <a:off x="1261745" y="3615633"/>
            <a:ext cx="3888521" cy="2656615"/>
            <a:chOff x="1194593" y="596585"/>
            <a:chExt cx="5184695" cy="3542153"/>
          </a:xfrm>
        </p:grpSpPr>
        <p:sp>
          <p:nvSpPr>
            <p:cNvPr id="8" name="Freeform 8"/>
            <p:cNvSpPr/>
            <p:nvPr>
              <p:custDataLst>
                <p:tags r:id="rId3"/>
              </p:custDataLst>
            </p:nvPr>
          </p:nvSpPr>
          <p:spPr>
            <a:xfrm>
              <a:off x="1194593" y="596585"/>
              <a:ext cx="5184695" cy="3542153"/>
            </a:xfrm>
            <a:custGeom>
              <a:avLst/>
              <a:gdLst/>
              <a:ahLst/>
              <a:cxnLst/>
              <a:rect l="l" t="t" r="r" b="b"/>
              <a:pathLst>
                <a:path w="6931152" h="4735322">
                  <a:moveTo>
                    <a:pt x="0" y="59817"/>
                  </a:moveTo>
                  <a:cubicBezTo>
                    <a:pt x="0" y="26797"/>
                    <a:pt x="26797" y="0"/>
                    <a:pt x="59817" y="0"/>
                  </a:cubicBezTo>
                  <a:lnTo>
                    <a:pt x="6871335" y="0"/>
                  </a:lnTo>
                  <a:cubicBezTo>
                    <a:pt x="6904355" y="0"/>
                    <a:pt x="6931152" y="26797"/>
                    <a:pt x="6931152" y="59817"/>
                  </a:cubicBezTo>
                  <a:lnTo>
                    <a:pt x="6931152" y="4675505"/>
                  </a:lnTo>
                  <a:cubicBezTo>
                    <a:pt x="6931152" y="4708525"/>
                    <a:pt x="6904355" y="4735322"/>
                    <a:pt x="6871335" y="4735322"/>
                  </a:cubicBezTo>
                  <a:lnTo>
                    <a:pt x="59817" y="4735322"/>
                  </a:lnTo>
                  <a:cubicBezTo>
                    <a:pt x="26797" y="4735322"/>
                    <a:pt x="0" y="4708525"/>
                    <a:pt x="0" y="4675505"/>
                  </a:cubicBezTo>
                  <a:close/>
                </a:path>
              </a:pathLst>
            </a:custGeom>
            <a:solidFill>
              <a:srgbClr val="304755"/>
            </a:solidFill>
            <a:ln w="12700">
              <a:solidFill>
                <a:srgbClr val="000000"/>
              </a:solidFill>
            </a:ln>
          </p:spPr>
        </p:sp>
      </p:grpSp>
      <p:grpSp>
        <p:nvGrpSpPr>
          <p:cNvPr id="9" name="Group 9"/>
          <p:cNvGrpSpPr/>
          <p:nvPr>
            <p:custDataLst>
              <p:tags r:id="rId4"/>
            </p:custDataLst>
          </p:nvPr>
        </p:nvGrpSpPr>
        <p:grpSpPr>
          <a:xfrm rot="0">
            <a:off x="1485513" y="3839402"/>
            <a:ext cx="671386" cy="671385"/>
            <a:chOff x="1094092" y="496084"/>
            <a:chExt cx="895181" cy="895181"/>
          </a:xfrm>
        </p:grpSpPr>
        <p:sp>
          <p:nvSpPr>
            <p:cNvPr id="10" name="Freeform 10"/>
            <p:cNvSpPr/>
            <p:nvPr>
              <p:custDataLst>
                <p:tags r:id="rId5"/>
              </p:custDataLst>
            </p:nvPr>
          </p:nvSpPr>
          <p:spPr>
            <a:xfrm>
              <a:off x="1094092" y="496084"/>
              <a:ext cx="895181" cy="895181"/>
            </a:xfrm>
            <a:custGeom>
              <a:avLst/>
              <a:gdLst/>
              <a:ahLst/>
              <a:cxnLst/>
              <a:rect l="l" t="t" r="r" b="b"/>
              <a:pathLst>
                <a:path w="1196721" h="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0A988B"/>
            </a:solidFill>
            <a:ln w="12700">
              <a:solidFill>
                <a:srgbClr val="000000"/>
              </a:solidFill>
            </a:ln>
          </p:spPr>
        </p:sp>
      </p:grpSp>
      <p:sp>
        <p:nvSpPr>
          <p:cNvPr id="11" name="Freeform 11" descr="preencoded.png"/>
          <p:cNvSpPr/>
          <p:nvPr>
            <p:custDataLst>
              <p:tags r:id="rId6"/>
            </p:custDataLst>
          </p:nvPr>
        </p:nvSpPr>
        <p:spPr>
          <a:xfrm>
            <a:off x="1670094" y="4023982"/>
            <a:ext cx="302143" cy="302143"/>
          </a:xfrm>
          <a:custGeom>
            <a:avLst/>
            <a:gdLst/>
            <a:ahLst/>
            <a:cxnLst/>
            <a:rect l="l" t="t" r="r" b="b"/>
            <a:pathLst>
              <a:path w="403920" h="403920">
                <a:moveTo>
                  <a:pt x="0" y="0"/>
                </a:moveTo>
                <a:lnTo>
                  <a:pt x="403920" y="0"/>
                </a:lnTo>
                <a:lnTo>
                  <a:pt x="403920" y="403920"/>
                </a:lnTo>
                <a:lnTo>
                  <a:pt x="0" y="403920"/>
                </a:lnTo>
                <a:lnTo>
                  <a:pt x="0" y="0"/>
                </a:lnTo>
                <a:close/>
              </a:path>
            </a:pathLst>
          </a:custGeom>
          <a:blipFill>
            <a:blip r:embed="rId7">
              <a:extLst>
                <a:ext uri="{96DAC541-7B7A-43D3-8B79-37D633B846F1}">
                  <asvg:svgBlip xmlns:asvg="http://schemas.microsoft.com/office/drawing/2016/SVG/main" r:embed="rId8"/>
                </a:ext>
              </a:extLst>
            </a:blip>
            <a:stretch>
              <a:fillRect l="-3488" r="-3488"/>
            </a:stretch>
          </a:blipFill>
        </p:spPr>
      </p:sp>
      <p:sp>
        <p:nvSpPr>
          <p:cNvPr id="12" name="TextBox 12"/>
          <p:cNvSpPr txBox="1"/>
          <p:nvPr>
            <p:custDataLst>
              <p:tags r:id="rId9"/>
            </p:custDataLst>
          </p:nvPr>
        </p:nvSpPr>
        <p:spPr>
          <a:xfrm>
            <a:off x="1485513" y="4706086"/>
            <a:ext cx="2633231" cy="440055"/>
          </a:xfrm>
          <a:prstGeom prst="rect">
            <a:avLst/>
          </a:prstGeom>
        </p:spPr>
        <p:txBody>
          <a:bodyPr lIns="0" tIns="0" rIns="0" bIns="0" rtlCol="0" anchor="t">
            <a:spAutoFit/>
          </a:bodyPr>
          <a:lstStyle/>
          <a:p>
            <a:pPr algn="l">
              <a:lnSpc>
                <a:spcPts val="3435"/>
              </a:lnSpc>
            </a:pPr>
            <a:r>
              <a:rPr lang="en-US" sz="2055">
                <a:solidFill>
                  <a:srgbClr val="CAD6DE"/>
                </a:solidFill>
                <a:latin typeface="Arimo" panose="020B0604020202020204"/>
                <a:ea typeface="Arimo" panose="020B0604020202020204"/>
                <a:cs typeface="Arimo" panose="020B0604020202020204"/>
                <a:sym typeface="Arimo" panose="020B0604020202020204"/>
              </a:rPr>
              <a:t>Ahmed Ali</a:t>
            </a:r>
            <a:endParaRPr lang="en-US" sz="2055">
              <a:solidFill>
                <a:srgbClr val="CAD6DE"/>
              </a:solidFill>
              <a:latin typeface="Arimo" panose="020B0604020202020204"/>
              <a:ea typeface="Arimo" panose="020B0604020202020204"/>
              <a:cs typeface="Arimo" panose="020B0604020202020204"/>
              <a:sym typeface="Arimo" panose="020B0604020202020204"/>
            </a:endParaRPr>
          </a:p>
        </p:txBody>
      </p:sp>
      <p:sp>
        <p:nvSpPr>
          <p:cNvPr id="13" name="TextBox 13"/>
          <p:cNvSpPr txBox="1"/>
          <p:nvPr>
            <p:custDataLst>
              <p:tags r:id="rId10"/>
            </p:custDataLst>
          </p:nvPr>
        </p:nvSpPr>
        <p:spPr>
          <a:xfrm>
            <a:off x="1485513" y="5126681"/>
            <a:ext cx="3441025" cy="480695"/>
          </a:xfrm>
          <a:prstGeom prst="rect">
            <a:avLst/>
          </a:prstGeom>
        </p:spPr>
        <p:txBody>
          <a:bodyPr lIns="0" tIns="0" rIns="0" bIns="0" rtlCol="0" anchor="t">
            <a:spAutoFit/>
          </a:bodyPr>
          <a:lstStyle/>
          <a:p>
            <a:pPr algn="l">
              <a:lnSpc>
                <a:spcPts val="3750"/>
              </a:lnSpc>
            </a:pPr>
            <a:r>
              <a:rPr lang="en-US" sz="1725">
                <a:solidFill>
                  <a:srgbClr val="CAD6DE"/>
                </a:solidFill>
                <a:latin typeface="Cabin" panose="00000500000000000000"/>
                <a:ea typeface="Cabin" panose="00000500000000000000"/>
                <a:cs typeface="Cabin" panose="00000500000000000000"/>
                <a:sym typeface="Cabin" panose="00000500000000000000"/>
              </a:rPr>
              <a:t>Automation Tester</a:t>
            </a:r>
            <a:endParaRPr lang="en-US" sz="1725">
              <a:solidFill>
                <a:srgbClr val="CAD6DE"/>
              </a:solidFill>
              <a:latin typeface="Cabin" panose="00000500000000000000"/>
              <a:ea typeface="Cabin" panose="00000500000000000000"/>
              <a:cs typeface="Cabin" panose="00000500000000000000"/>
              <a:sym typeface="Cabin" panose="00000500000000000000"/>
            </a:endParaRPr>
          </a:p>
        </p:txBody>
      </p:sp>
      <p:sp>
        <p:nvSpPr>
          <p:cNvPr id="14" name="TextBox 14"/>
          <p:cNvSpPr txBox="1"/>
          <p:nvPr>
            <p:custDataLst>
              <p:tags r:id="rId11"/>
            </p:custDataLst>
          </p:nvPr>
        </p:nvSpPr>
        <p:spPr>
          <a:xfrm>
            <a:off x="1485513" y="5619084"/>
            <a:ext cx="3441025" cy="480695"/>
          </a:xfrm>
          <a:prstGeom prst="rect">
            <a:avLst/>
          </a:prstGeom>
        </p:spPr>
        <p:txBody>
          <a:bodyPr lIns="0" tIns="0" rIns="0" bIns="0" rtlCol="0" anchor="t">
            <a:spAutoFit/>
          </a:bodyPr>
          <a:lstStyle/>
          <a:p>
            <a:pPr algn="l">
              <a:lnSpc>
                <a:spcPts val="3750"/>
              </a:lnSpc>
            </a:pPr>
            <a:r>
              <a:rPr lang="en-US" sz="1725" b="1">
                <a:solidFill>
                  <a:srgbClr val="0A988B"/>
                </a:solidFill>
                <a:latin typeface="Cabin Bold" panose="00000800000000000000"/>
                <a:ea typeface="Cabin Bold" panose="00000800000000000000"/>
                <a:cs typeface="Cabin Bold" panose="00000800000000000000"/>
                <a:sym typeface="Cabin Bold" panose="00000800000000000000"/>
              </a:rPr>
              <a:t>Login Module</a:t>
            </a:r>
            <a:endParaRPr lang="en-US" sz="1725" b="1">
              <a:solidFill>
                <a:srgbClr val="0A988B"/>
              </a:solidFill>
              <a:latin typeface="Cabin Bold" panose="00000800000000000000"/>
              <a:ea typeface="Cabin Bold" panose="00000800000000000000"/>
              <a:cs typeface="Cabin Bold" panose="00000800000000000000"/>
              <a:sym typeface="Cabin Bold" panose="00000800000000000000"/>
            </a:endParaRPr>
          </a:p>
        </p:txBody>
      </p:sp>
      <p:grpSp>
        <p:nvGrpSpPr>
          <p:cNvPr id="40" name="Group 39"/>
          <p:cNvGrpSpPr/>
          <p:nvPr>
            <p:custDataLst>
              <p:tags r:id="rId12"/>
            </p:custDataLst>
          </p:nvPr>
        </p:nvGrpSpPr>
        <p:grpSpPr>
          <a:xfrm>
            <a:off x="5374005" y="3615690"/>
            <a:ext cx="3888105" cy="2656840"/>
            <a:chOff x="9536" y="5673"/>
            <a:chExt cx="6123" cy="4184"/>
          </a:xfrm>
        </p:grpSpPr>
        <p:sp>
          <p:nvSpPr>
            <p:cNvPr id="16" name="Freeform 16"/>
            <p:cNvSpPr/>
            <p:nvPr>
              <p:custDataLst>
                <p:tags r:id="rId13"/>
              </p:custDataLst>
            </p:nvPr>
          </p:nvSpPr>
          <p:spPr>
            <a:xfrm>
              <a:off x="9536" y="5673"/>
              <a:ext cx="6123" cy="4184"/>
            </a:xfrm>
            <a:custGeom>
              <a:avLst/>
              <a:gdLst/>
              <a:ahLst/>
              <a:cxnLst/>
              <a:rect l="l" t="t" r="r" b="b"/>
              <a:pathLst>
                <a:path w="6931152" h="4735322">
                  <a:moveTo>
                    <a:pt x="0" y="59817"/>
                  </a:moveTo>
                  <a:cubicBezTo>
                    <a:pt x="0" y="26797"/>
                    <a:pt x="26797" y="0"/>
                    <a:pt x="59817" y="0"/>
                  </a:cubicBezTo>
                  <a:lnTo>
                    <a:pt x="6871335" y="0"/>
                  </a:lnTo>
                  <a:cubicBezTo>
                    <a:pt x="6904355" y="0"/>
                    <a:pt x="6931152" y="26797"/>
                    <a:pt x="6931152" y="59817"/>
                  </a:cubicBezTo>
                  <a:lnTo>
                    <a:pt x="6931152" y="4675505"/>
                  </a:lnTo>
                  <a:cubicBezTo>
                    <a:pt x="6931152" y="4708525"/>
                    <a:pt x="6904355" y="4735322"/>
                    <a:pt x="6871335" y="4735322"/>
                  </a:cubicBezTo>
                  <a:lnTo>
                    <a:pt x="59817" y="4735322"/>
                  </a:lnTo>
                  <a:cubicBezTo>
                    <a:pt x="26797" y="4735322"/>
                    <a:pt x="0" y="4708525"/>
                    <a:pt x="0" y="4675505"/>
                  </a:cubicBezTo>
                  <a:close/>
                </a:path>
              </a:pathLst>
            </a:custGeom>
            <a:solidFill>
              <a:srgbClr val="304755"/>
            </a:solidFill>
            <a:ln w="12700">
              <a:solidFill>
                <a:srgbClr val="000000"/>
              </a:solidFill>
            </a:ln>
          </p:spPr>
        </p:sp>
        <p:sp>
          <p:nvSpPr>
            <p:cNvPr id="18" name="Freeform 18"/>
            <p:cNvSpPr/>
            <p:nvPr>
              <p:custDataLst>
                <p:tags r:id="rId14"/>
              </p:custDataLst>
            </p:nvPr>
          </p:nvSpPr>
          <p:spPr>
            <a:xfrm>
              <a:off x="9889" y="6025"/>
              <a:ext cx="1057" cy="1057"/>
            </a:xfrm>
            <a:custGeom>
              <a:avLst/>
              <a:gdLst/>
              <a:ahLst/>
              <a:cxnLst/>
              <a:rect l="l" t="t" r="r" b="b"/>
              <a:pathLst>
                <a:path w="1196721" h="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0A988B"/>
            </a:solidFill>
            <a:ln w="12700">
              <a:solidFill>
                <a:srgbClr val="000000"/>
              </a:solidFill>
            </a:ln>
          </p:spPr>
        </p:sp>
        <p:sp>
          <p:nvSpPr>
            <p:cNvPr id="19" name="Freeform 19" descr="preencoded.png"/>
            <p:cNvSpPr/>
            <p:nvPr>
              <p:custDataLst>
                <p:tags r:id="rId15"/>
              </p:custDataLst>
            </p:nvPr>
          </p:nvSpPr>
          <p:spPr>
            <a:xfrm>
              <a:off x="10179" y="6316"/>
              <a:ext cx="476" cy="476"/>
            </a:xfrm>
            <a:custGeom>
              <a:avLst/>
              <a:gdLst/>
              <a:ahLst/>
              <a:cxnLst/>
              <a:rect l="l" t="t" r="r" b="b"/>
              <a:pathLst>
                <a:path w="403920" h="403920">
                  <a:moveTo>
                    <a:pt x="0" y="0"/>
                  </a:moveTo>
                  <a:lnTo>
                    <a:pt x="403920" y="0"/>
                  </a:lnTo>
                  <a:lnTo>
                    <a:pt x="403920" y="403920"/>
                  </a:lnTo>
                  <a:lnTo>
                    <a:pt x="0" y="4039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TextBox 20"/>
            <p:cNvSpPr txBox="1"/>
            <p:nvPr>
              <p:custDataLst>
                <p:tags r:id="rId18"/>
              </p:custDataLst>
            </p:nvPr>
          </p:nvSpPr>
          <p:spPr>
            <a:xfrm>
              <a:off x="9888" y="7390"/>
              <a:ext cx="4147" cy="693"/>
            </a:xfrm>
            <a:prstGeom prst="rect">
              <a:avLst/>
            </a:prstGeom>
          </p:spPr>
          <p:txBody>
            <a:bodyPr lIns="0" tIns="0" rIns="0" bIns="0" rtlCol="0" anchor="t">
              <a:spAutoFit/>
            </a:bodyPr>
            <a:lstStyle/>
            <a:p>
              <a:pPr algn="l">
                <a:lnSpc>
                  <a:spcPts val="3435"/>
                </a:lnSpc>
              </a:pPr>
              <a:r>
                <a:rPr lang="en-US" sz="2055">
                  <a:solidFill>
                    <a:srgbClr val="CAD6DE"/>
                  </a:solidFill>
                  <a:latin typeface="Arimo" panose="020B0604020202020204"/>
                  <a:ea typeface="Arimo" panose="020B0604020202020204"/>
                  <a:cs typeface="Arimo" panose="020B0604020202020204"/>
                  <a:sym typeface="Arimo" panose="020B0604020202020204"/>
                </a:rPr>
                <a:t>Kerolos Samuel</a:t>
              </a:r>
              <a:endParaRPr lang="en-US" sz="2055">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custDataLst>
                <p:tags r:id="rId19"/>
              </p:custDataLst>
            </p:nvPr>
          </p:nvSpPr>
          <p:spPr>
            <a:xfrm>
              <a:off x="9888" y="8053"/>
              <a:ext cx="5419" cy="757"/>
            </a:xfrm>
            <a:prstGeom prst="rect">
              <a:avLst/>
            </a:prstGeom>
          </p:spPr>
          <p:txBody>
            <a:bodyPr lIns="0" tIns="0" rIns="0" bIns="0" rtlCol="0" anchor="t">
              <a:spAutoFit/>
            </a:bodyPr>
            <a:lstStyle/>
            <a:p>
              <a:pPr algn="l">
                <a:lnSpc>
                  <a:spcPts val="3750"/>
                </a:lnSpc>
              </a:pPr>
              <a:r>
                <a:rPr lang="en-US" sz="1725">
                  <a:solidFill>
                    <a:srgbClr val="CAD6DE"/>
                  </a:solidFill>
                  <a:latin typeface="Cabin" panose="00000500000000000000"/>
                  <a:ea typeface="Cabin" panose="00000500000000000000"/>
                  <a:cs typeface="Cabin" panose="00000500000000000000"/>
                  <a:sym typeface="Cabin" panose="00000500000000000000"/>
                </a:rPr>
                <a:t>Automation Tester</a:t>
              </a:r>
              <a:endParaRPr lang="en-US" sz="1725">
                <a:solidFill>
                  <a:srgbClr val="CAD6DE"/>
                </a:solidFill>
                <a:latin typeface="Cabin" panose="00000500000000000000"/>
                <a:ea typeface="Cabin" panose="00000500000000000000"/>
                <a:cs typeface="Cabin" panose="00000500000000000000"/>
                <a:sym typeface="Cabin" panose="00000500000000000000"/>
              </a:endParaRPr>
            </a:p>
          </p:txBody>
        </p:sp>
        <p:sp>
          <p:nvSpPr>
            <p:cNvPr id="22" name="TextBox 22"/>
            <p:cNvSpPr txBox="1"/>
            <p:nvPr>
              <p:custDataLst>
                <p:tags r:id="rId20"/>
              </p:custDataLst>
            </p:nvPr>
          </p:nvSpPr>
          <p:spPr>
            <a:xfrm>
              <a:off x="9888" y="8828"/>
              <a:ext cx="5419" cy="757"/>
            </a:xfrm>
            <a:prstGeom prst="rect">
              <a:avLst/>
            </a:prstGeom>
          </p:spPr>
          <p:txBody>
            <a:bodyPr lIns="0" tIns="0" rIns="0" bIns="0" rtlCol="0" anchor="t">
              <a:spAutoFit/>
            </a:bodyPr>
            <a:lstStyle/>
            <a:p>
              <a:pPr algn="l">
                <a:lnSpc>
                  <a:spcPts val="3750"/>
                </a:lnSpc>
              </a:pPr>
              <a:r>
                <a:rPr lang="en-US" sz="1725" b="1">
                  <a:solidFill>
                    <a:srgbClr val="0A988B"/>
                  </a:solidFill>
                  <a:latin typeface="Cabin Bold" panose="00000800000000000000"/>
                  <a:ea typeface="Cabin Bold" panose="00000800000000000000"/>
                  <a:cs typeface="Cabin Bold" panose="00000800000000000000"/>
                  <a:sym typeface="Cabin Bold" panose="00000800000000000000"/>
                </a:rPr>
                <a:t>PIM Module</a:t>
              </a:r>
              <a:endParaRPr lang="en-US" sz="1725" b="1">
                <a:solidFill>
                  <a:srgbClr val="0A988B"/>
                </a:solidFill>
                <a:latin typeface="Cabin Bold" panose="00000800000000000000"/>
                <a:ea typeface="Cabin Bold" panose="00000800000000000000"/>
                <a:cs typeface="Cabin Bold" panose="00000800000000000000"/>
                <a:sym typeface="Cabin Bold" panose="00000800000000000000"/>
              </a:endParaRPr>
            </a:p>
          </p:txBody>
        </p:sp>
      </p:grpSp>
      <p:grpSp>
        <p:nvGrpSpPr>
          <p:cNvPr id="23" name="Group 23"/>
          <p:cNvGrpSpPr/>
          <p:nvPr>
            <p:custDataLst>
              <p:tags r:id="rId21"/>
            </p:custDataLst>
          </p:nvPr>
        </p:nvGrpSpPr>
        <p:grpSpPr>
          <a:xfrm rot="0">
            <a:off x="9486403" y="3615633"/>
            <a:ext cx="3888663" cy="2656615"/>
            <a:chOff x="-2499362" y="596585"/>
            <a:chExt cx="5184885" cy="3542153"/>
          </a:xfrm>
        </p:grpSpPr>
        <p:sp>
          <p:nvSpPr>
            <p:cNvPr id="24" name="Freeform 24"/>
            <p:cNvSpPr/>
            <p:nvPr>
              <p:custDataLst>
                <p:tags r:id="rId22"/>
              </p:custDataLst>
            </p:nvPr>
          </p:nvSpPr>
          <p:spPr>
            <a:xfrm>
              <a:off x="-2499362" y="596585"/>
              <a:ext cx="5184885" cy="3542153"/>
            </a:xfrm>
            <a:custGeom>
              <a:avLst/>
              <a:gdLst/>
              <a:ahLst/>
              <a:cxnLst/>
              <a:rect l="l" t="t" r="r" b="b"/>
              <a:pathLst>
                <a:path w="6931406" h="4735322">
                  <a:moveTo>
                    <a:pt x="0" y="59817"/>
                  </a:moveTo>
                  <a:cubicBezTo>
                    <a:pt x="0" y="26797"/>
                    <a:pt x="26797" y="0"/>
                    <a:pt x="59817" y="0"/>
                  </a:cubicBezTo>
                  <a:lnTo>
                    <a:pt x="6871589" y="0"/>
                  </a:lnTo>
                  <a:cubicBezTo>
                    <a:pt x="6904609" y="0"/>
                    <a:pt x="6931406" y="26797"/>
                    <a:pt x="6931406" y="59817"/>
                  </a:cubicBezTo>
                  <a:lnTo>
                    <a:pt x="6931406" y="4675505"/>
                  </a:lnTo>
                  <a:cubicBezTo>
                    <a:pt x="6931406" y="4708525"/>
                    <a:pt x="6904609" y="4735322"/>
                    <a:pt x="6871589" y="4735322"/>
                  </a:cubicBezTo>
                  <a:lnTo>
                    <a:pt x="59817" y="4735322"/>
                  </a:lnTo>
                  <a:cubicBezTo>
                    <a:pt x="26797" y="4735322"/>
                    <a:pt x="0" y="4708525"/>
                    <a:pt x="0" y="4675505"/>
                  </a:cubicBezTo>
                  <a:close/>
                </a:path>
              </a:pathLst>
            </a:custGeom>
            <a:solidFill>
              <a:srgbClr val="304755"/>
            </a:solidFill>
            <a:ln w="12700">
              <a:solidFill>
                <a:srgbClr val="000000"/>
              </a:solidFill>
            </a:ln>
          </p:spPr>
        </p:sp>
      </p:grpSp>
      <p:grpSp>
        <p:nvGrpSpPr>
          <p:cNvPr id="25" name="Group 25"/>
          <p:cNvGrpSpPr/>
          <p:nvPr>
            <p:custDataLst>
              <p:tags r:id="rId23"/>
            </p:custDataLst>
          </p:nvPr>
        </p:nvGrpSpPr>
        <p:grpSpPr>
          <a:xfrm rot="0">
            <a:off x="9710171" y="3839402"/>
            <a:ext cx="671385" cy="671385"/>
            <a:chOff x="-2599866" y="496084"/>
            <a:chExt cx="895181" cy="895181"/>
          </a:xfrm>
        </p:grpSpPr>
        <p:sp>
          <p:nvSpPr>
            <p:cNvPr id="26" name="Freeform 26"/>
            <p:cNvSpPr/>
            <p:nvPr>
              <p:custDataLst>
                <p:tags r:id="rId24"/>
              </p:custDataLst>
            </p:nvPr>
          </p:nvSpPr>
          <p:spPr>
            <a:xfrm>
              <a:off x="-2599866" y="496084"/>
              <a:ext cx="895181" cy="895181"/>
            </a:xfrm>
            <a:custGeom>
              <a:avLst/>
              <a:gdLst/>
              <a:ahLst/>
              <a:cxnLst/>
              <a:rect l="l" t="t" r="r" b="b"/>
              <a:pathLst>
                <a:path w="1196721" h="1196721">
                  <a:moveTo>
                    <a:pt x="0" y="598424"/>
                  </a:moveTo>
                  <a:cubicBezTo>
                    <a:pt x="0" y="267970"/>
                    <a:pt x="267970" y="0"/>
                    <a:pt x="598424" y="0"/>
                  </a:cubicBezTo>
                  <a:cubicBezTo>
                    <a:pt x="928878" y="0"/>
                    <a:pt x="1196721" y="267970"/>
                    <a:pt x="1196721" y="598424"/>
                  </a:cubicBezTo>
                  <a:cubicBezTo>
                    <a:pt x="1196721" y="928878"/>
                    <a:pt x="928878" y="1196721"/>
                    <a:pt x="598424" y="1196721"/>
                  </a:cubicBezTo>
                  <a:cubicBezTo>
                    <a:pt x="267970" y="1196721"/>
                    <a:pt x="0" y="928878"/>
                    <a:pt x="0" y="598424"/>
                  </a:cubicBezTo>
                  <a:close/>
                </a:path>
              </a:pathLst>
            </a:custGeom>
            <a:solidFill>
              <a:srgbClr val="0A988B"/>
            </a:solidFill>
            <a:ln w="12700">
              <a:solidFill>
                <a:srgbClr val="000000"/>
              </a:solidFill>
            </a:ln>
          </p:spPr>
        </p:sp>
      </p:grpSp>
      <p:sp>
        <p:nvSpPr>
          <p:cNvPr id="27" name="Freeform 27" descr="preencoded.png"/>
          <p:cNvSpPr/>
          <p:nvPr>
            <p:custDataLst>
              <p:tags r:id="rId25"/>
            </p:custDataLst>
          </p:nvPr>
        </p:nvSpPr>
        <p:spPr>
          <a:xfrm>
            <a:off x="9894751" y="4023982"/>
            <a:ext cx="302143" cy="302143"/>
          </a:xfrm>
          <a:custGeom>
            <a:avLst/>
            <a:gdLst/>
            <a:ahLst/>
            <a:cxnLst/>
            <a:rect l="l" t="t" r="r" b="b"/>
            <a:pathLst>
              <a:path w="403920" h="403920">
                <a:moveTo>
                  <a:pt x="0" y="0"/>
                </a:moveTo>
                <a:lnTo>
                  <a:pt x="403920" y="0"/>
                </a:lnTo>
                <a:lnTo>
                  <a:pt x="403920" y="403920"/>
                </a:lnTo>
                <a:lnTo>
                  <a:pt x="0" y="403920"/>
                </a:lnTo>
                <a:lnTo>
                  <a:pt x="0" y="0"/>
                </a:lnTo>
                <a:close/>
              </a:path>
            </a:pathLst>
          </a:custGeom>
          <a:blipFill>
            <a:blip r:embed="rId26">
              <a:extLst>
                <a:ext uri="{96DAC541-7B7A-43D3-8B79-37D633B846F1}">
                  <asvg:svgBlip xmlns:asvg="http://schemas.microsoft.com/office/drawing/2016/SVG/main" r:embed="rId27"/>
                </a:ext>
              </a:extLst>
            </a:blip>
            <a:stretch>
              <a:fillRect t="-2325" b="-2325"/>
            </a:stretch>
          </a:blipFill>
        </p:spPr>
      </p:sp>
      <p:sp>
        <p:nvSpPr>
          <p:cNvPr id="28" name="TextBox 28"/>
          <p:cNvSpPr txBox="1"/>
          <p:nvPr>
            <p:custDataLst>
              <p:tags r:id="rId28"/>
            </p:custDataLst>
          </p:nvPr>
        </p:nvSpPr>
        <p:spPr>
          <a:xfrm>
            <a:off x="9710171" y="4706086"/>
            <a:ext cx="2633231" cy="440055"/>
          </a:xfrm>
          <a:prstGeom prst="rect">
            <a:avLst/>
          </a:prstGeom>
        </p:spPr>
        <p:txBody>
          <a:bodyPr lIns="0" tIns="0" rIns="0" bIns="0" rtlCol="0" anchor="t">
            <a:spAutoFit/>
          </a:bodyPr>
          <a:lstStyle/>
          <a:p>
            <a:pPr algn="l">
              <a:lnSpc>
                <a:spcPts val="3435"/>
              </a:lnSpc>
            </a:pPr>
            <a:r>
              <a:rPr lang="en-US" sz="2055">
                <a:solidFill>
                  <a:srgbClr val="CAD6DE"/>
                </a:solidFill>
                <a:latin typeface="Arimo" panose="020B0604020202020204"/>
                <a:ea typeface="Arimo" panose="020B0604020202020204"/>
                <a:cs typeface="Arimo" panose="020B0604020202020204"/>
                <a:sym typeface="Arimo" panose="020B0604020202020204"/>
              </a:rPr>
              <a:t>Mohamed Goda</a:t>
            </a:r>
            <a:endParaRPr lang="en-US" sz="2055">
              <a:solidFill>
                <a:srgbClr val="CAD6DE"/>
              </a:solidFill>
              <a:latin typeface="Arimo" panose="020B0604020202020204"/>
              <a:ea typeface="Arimo" panose="020B0604020202020204"/>
              <a:cs typeface="Arimo" panose="020B0604020202020204"/>
              <a:sym typeface="Arimo" panose="020B0604020202020204"/>
            </a:endParaRPr>
          </a:p>
        </p:txBody>
      </p:sp>
      <p:sp>
        <p:nvSpPr>
          <p:cNvPr id="29" name="TextBox 29"/>
          <p:cNvSpPr txBox="1"/>
          <p:nvPr>
            <p:custDataLst>
              <p:tags r:id="rId29"/>
            </p:custDataLst>
          </p:nvPr>
        </p:nvSpPr>
        <p:spPr>
          <a:xfrm>
            <a:off x="9710171" y="5126681"/>
            <a:ext cx="3441135" cy="480695"/>
          </a:xfrm>
          <a:prstGeom prst="rect">
            <a:avLst/>
          </a:prstGeom>
        </p:spPr>
        <p:txBody>
          <a:bodyPr lIns="0" tIns="0" rIns="0" bIns="0" rtlCol="0" anchor="t">
            <a:spAutoFit/>
          </a:bodyPr>
          <a:lstStyle/>
          <a:p>
            <a:pPr algn="l">
              <a:lnSpc>
                <a:spcPts val="3750"/>
              </a:lnSpc>
            </a:pPr>
            <a:r>
              <a:rPr lang="en-US" sz="1725">
                <a:solidFill>
                  <a:srgbClr val="CAD6DE"/>
                </a:solidFill>
                <a:latin typeface="Cabin" panose="00000500000000000000"/>
                <a:ea typeface="Cabin" panose="00000500000000000000"/>
                <a:cs typeface="Cabin" panose="00000500000000000000"/>
                <a:sym typeface="Cabin" panose="00000500000000000000"/>
              </a:rPr>
              <a:t>Automation Tester</a:t>
            </a:r>
            <a:endParaRPr lang="en-US" sz="1725">
              <a:solidFill>
                <a:srgbClr val="CAD6DE"/>
              </a:solidFill>
              <a:latin typeface="Cabin" panose="00000500000000000000"/>
              <a:ea typeface="Cabin" panose="00000500000000000000"/>
              <a:cs typeface="Cabin" panose="00000500000000000000"/>
              <a:sym typeface="Cabin" panose="00000500000000000000"/>
            </a:endParaRPr>
          </a:p>
        </p:txBody>
      </p:sp>
      <p:sp>
        <p:nvSpPr>
          <p:cNvPr id="30" name="TextBox 30"/>
          <p:cNvSpPr txBox="1"/>
          <p:nvPr>
            <p:custDataLst>
              <p:tags r:id="rId30"/>
            </p:custDataLst>
          </p:nvPr>
        </p:nvSpPr>
        <p:spPr>
          <a:xfrm>
            <a:off x="9710171" y="5619084"/>
            <a:ext cx="3441135" cy="480695"/>
          </a:xfrm>
          <a:prstGeom prst="rect">
            <a:avLst/>
          </a:prstGeom>
        </p:spPr>
        <p:txBody>
          <a:bodyPr lIns="0" tIns="0" rIns="0" bIns="0" rtlCol="0" anchor="t">
            <a:spAutoFit/>
          </a:bodyPr>
          <a:lstStyle/>
          <a:p>
            <a:pPr algn="l">
              <a:lnSpc>
                <a:spcPts val="3750"/>
              </a:lnSpc>
            </a:pPr>
            <a:r>
              <a:rPr lang="en-US" sz="1725" b="1">
                <a:solidFill>
                  <a:srgbClr val="0A988B"/>
                </a:solidFill>
                <a:latin typeface="Cabin Bold" panose="00000800000000000000"/>
                <a:ea typeface="Cabin Bold" panose="00000800000000000000"/>
                <a:cs typeface="Cabin Bold" panose="00000800000000000000"/>
                <a:sym typeface="Cabin Bold" panose="00000800000000000000"/>
              </a:rPr>
              <a:t>Admin Module</a:t>
            </a:r>
            <a:endParaRPr lang="en-US" sz="1725" b="1">
              <a:solidFill>
                <a:srgbClr val="0A988B"/>
              </a:solidFill>
              <a:latin typeface="Cabin Bold" panose="00000800000000000000"/>
              <a:ea typeface="Cabin Bold" panose="00000800000000000000"/>
              <a:cs typeface="Cabin Bold" panose="00000800000000000000"/>
              <a:sym typeface="Cabin Bold" panose="00000800000000000000"/>
            </a:endParaRPr>
          </a:p>
        </p:txBody>
      </p:sp>
      <p:grpSp>
        <p:nvGrpSpPr>
          <p:cNvPr id="39" name="Group 38"/>
          <p:cNvGrpSpPr/>
          <p:nvPr>
            <p:custDataLst>
              <p:tags r:id="rId31"/>
            </p:custDataLst>
          </p:nvPr>
        </p:nvGrpSpPr>
        <p:grpSpPr>
          <a:xfrm>
            <a:off x="13598525" y="3615690"/>
            <a:ext cx="3888105" cy="2656840"/>
            <a:chOff x="22488" y="5673"/>
            <a:chExt cx="6123" cy="4184"/>
          </a:xfrm>
        </p:grpSpPr>
        <p:sp>
          <p:nvSpPr>
            <p:cNvPr id="33" name="Freeform 16"/>
            <p:cNvSpPr/>
            <p:nvPr>
              <p:custDataLst>
                <p:tags r:id="rId32"/>
              </p:custDataLst>
            </p:nvPr>
          </p:nvSpPr>
          <p:spPr>
            <a:xfrm>
              <a:off x="22488" y="5673"/>
              <a:ext cx="6123" cy="4184"/>
            </a:xfrm>
            <a:custGeom>
              <a:avLst/>
              <a:gdLst/>
              <a:ahLst/>
              <a:cxnLst/>
              <a:rect l="l" t="t" r="r" b="b"/>
              <a:pathLst>
                <a:path w="6931152" h="4735322">
                  <a:moveTo>
                    <a:pt x="0" y="59817"/>
                  </a:moveTo>
                  <a:cubicBezTo>
                    <a:pt x="0" y="26797"/>
                    <a:pt x="26797" y="0"/>
                    <a:pt x="59817" y="0"/>
                  </a:cubicBezTo>
                  <a:lnTo>
                    <a:pt x="6871335" y="0"/>
                  </a:lnTo>
                  <a:cubicBezTo>
                    <a:pt x="6904355" y="0"/>
                    <a:pt x="6931152" y="26797"/>
                    <a:pt x="6931152" y="59817"/>
                  </a:cubicBezTo>
                  <a:lnTo>
                    <a:pt x="6931152" y="4675505"/>
                  </a:lnTo>
                  <a:cubicBezTo>
                    <a:pt x="6931152" y="4708525"/>
                    <a:pt x="6904355" y="4735322"/>
                    <a:pt x="6871335" y="4735322"/>
                  </a:cubicBezTo>
                  <a:lnTo>
                    <a:pt x="59817" y="4735322"/>
                  </a:lnTo>
                  <a:cubicBezTo>
                    <a:pt x="26797" y="4735322"/>
                    <a:pt x="0" y="4708525"/>
                    <a:pt x="0" y="4675505"/>
                  </a:cubicBezTo>
                  <a:close/>
                </a:path>
              </a:pathLst>
            </a:custGeom>
            <a:solidFill>
              <a:srgbClr val="304755"/>
            </a:solidFill>
            <a:ln w="12700">
              <a:solidFill>
                <a:srgbClr val="000000"/>
              </a:solidFill>
            </a:ln>
          </p:spPr>
        </p:sp>
        <p:sp>
          <p:nvSpPr>
            <p:cNvPr id="36" name="TextBox 20"/>
            <p:cNvSpPr txBox="1"/>
            <p:nvPr>
              <p:custDataLst>
                <p:tags r:id="rId33"/>
              </p:custDataLst>
            </p:nvPr>
          </p:nvSpPr>
          <p:spPr>
            <a:xfrm>
              <a:off x="22840" y="7390"/>
              <a:ext cx="4147" cy="693"/>
            </a:xfrm>
            <a:prstGeom prst="rect">
              <a:avLst/>
            </a:prstGeom>
          </p:spPr>
          <p:txBody>
            <a:bodyPr lIns="0" tIns="0" rIns="0" bIns="0" rtlCol="0" anchor="t">
              <a:spAutoFit/>
            </a:bodyPr>
            <a:lstStyle/>
            <a:p>
              <a:pPr algn="l">
                <a:lnSpc>
                  <a:spcPts val="3435"/>
                </a:lnSpc>
              </a:pPr>
              <a:r>
                <a:rPr lang="en-US" sz="2055">
                  <a:solidFill>
                    <a:srgbClr val="CAD6DE"/>
                  </a:solidFill>
                  <a:latin typeface="Arimo" panose="020B0604020202020204"/>
                  <a:ea typeface="Arimo" panose="020B0604020202020204"/>
                  <a:cs typeface="Arimo" panose="020B0604020202020204"/>
                  <a:sym typeface="Arimo" panose="020B0604020202020204"/>
                </a:rPr>
                <a:t>Zeyad Osama</a:t>
              </a:r>
              <a:endParaRPr lang="en-US" sz="2055">
                <a:solidFill>
                  <a:srgbClr val="CAD6DE"/>
                </a:solidFill>
                <a:latin typeface="Arimo" panose="020B0604020202020204"/>
                <a:ea typeface="Arimo" panose="020B0604020202020204"/>
                <a:cs typeface="Arimo" panose="020B0604020202020204"/>
                <a:sym typeface="Arimo" panose="020B0604020202020204"/>
              </a:endParaRPr>
            </a:p>
          </p:txBody>
        </p:sp>
        <p:sp>
          <p:nvSpPr>
            <p:cNvPr id="37" name="TextBox 21"/>
            <p:cNvSpPr txBox="1"/>
            <p:nvPr>
              <p:custDataLst>
                <p:tags r:id="rId34"/>
              </p:custDataLst>
            </p:nvPr>
          </p:nvSpPr>
          <p:spPr>
            <a:xfrm>
              <a:off x="22840" y="8053"/>
              <a:ext cx="5419" cy="757"/>
            </a:xfrm>
            <a:prstGeom prst="rect">
              <a:avLst/>
            </a:prstGeom>
          </p:spPr>
          <p:txBody>
            <a:bodyPr lIns="0" tIns="0" rIns="0" bIns="0" rtlCol="0" anchor="t">
              <a:spAutoFit/>
            </a:bodyPr>
            <a:lstStyle/>
            <a:p>
              <a:pPr algn="l">
                <a:lnSpc>
                  <a:spcPts val="3750"/>
                </a:lnSpc>
              </a:pPr>
              <a:r>
                <a:rPr lang="en-US" sz="1725">
                  <a:solidFill>
                    <a:srgbClr val="CAD6DE"/>
                  </a:solidFill>
                  <a:latin typeface="Cabin" panose="00000500000000000000"/>
                  <a:ea typeface="Cabin" panose="00000500000000000000"/>
                  <a:cs typeface="Cabin" panose="00000500000000000000"/>
                  <a:sym typeface="Cabin" panose="00000500000000000000"/>
                </a:rPr>
                <a:t>Automation Tester</a:t>
              </a:r>
              <a:endParaRPr lang="en-US" sz="1725">
                <a:solidFill>
                  <a:srgbClr val="CAD6DE"/>
                </a:solidFill>
                <a:latin typeface="Cabin" panose="00000500000000000000"/>
                <a:ea typeface="Cabin" panose="00000500000000000000"/>
                <a:cs typeface="Cabin" panose="00000500000000000000"/>
                <a:sym typeface="Cabin" panose="00000500000000000000"/>
              </a:endParaRPr>
            </a:p>
          </p:txBody>
        </p:sp>
        <p:sp>
          <p:nvSpPr>
            <p:cNvPr id="38" name="TextBox 22"/>
            <p:cNvSpPr txBox="1"/>
            <p:nvPr>
              <p:custDataLst>
                <p:tags r:id="rId35"/>
              </p:custDataLst>
            </p:nvPr>
          </p:nvSpPr>
          <p:spPr>
            <a:xfrm>
              <a:off x="22840" y="8828"/>
              <a:ext cx="5419" cy="757"/>
            </a:xfrm>
            <a:prstGeom prst="rect">
              <a:avLst/>
            </a:prstGeom>
          </p:spPr>
          <p:txBody>
            <a:bodyPr lIns="0" tIns="0" rIns="0" bIns="0" rtlCol="0" anchor="t">
              <a:spAutoFit/>
            </a:bodyPr>
            <a:lstStyle/>
            <a:p>
              <a:pPr algn="l">
                <a:lnSpc>
                  <a:spcPts val="3750"/>
                </a:lnSpc>
              </a:pPr>
              <a:r>
                <a:rPr lang="en-US" sz="1725" b="1">
                  <a:solidFill>
                    <a:srgbClr val="0A988B"/>
                  </a:solidFill>
                  <a:latin typeface="Cabin Bold" panose="00000800000000000000"/>
                  <a:ea typeface="Cabin Bold" panose="00000800000000000000"/>
                  <a:cs typeface="Cabin Bold" panose="00000800000000000000"/>
                  <a:sym typeface="Cabin Bold" panose="00000800000000000000"/>
                </a:rPr>
                <a:t>My Info Module</a:t>
              </a:r>
              <a:endParaRPr lang="en-US" sz="1725" b="1">
                <a:solidFill>
                  <a:srgbClr val="0A988B"/>
                </a:solidFill>
                <a:latin typeface="Cabin Bold" panose="00000800000000000000"/>
                <a:ea typeface="Cabin Bold" panose="00000800000000000000"/>
                <a:cs typeface="Cabin Bold" panose="00000800000000000000"/>
                <a:sym typeface="Cabin Bold" panose="00000800000000000000"/>
              </a:endParaRPr>
            </a:p>
          </p:txBody>
        </p:sp>
      </p:grpSp>
      <p:grpSp>
        <p:nvGrpSpPr>
          <p:cNvPr id="54" name="Group 53"/>
          <p:cNvGrpSpPr/>
          <p:nvPr/>
        </p:nvGrpSpPr>
        <p:grpSpPr>
          <a:xfrm>
            <a:off x="13716000" y="3848100"/>
            <a:ext cx="896620" cy="695960"/>
            <a:chOff x="21600" y="6060"/>
            <a:chExt cx="1412" cy="1096"/>
          </a:xfrm>
        </p:grpSpPr>
        <p:pic>
          <p:nvPicPr>
            <p:cNvPr id="52" name="Picture 51" descr="Gemini_Generated_Image_71p64571p64571p6"/>
            <p:cNvPicPr>
              <a:picLocks noChangeAspect="1"/>
            </p:cNvPicPr>
            <p:nvPr/>
          </p:nvPicPr>
          <p:blipFill>
            <a:blip r:embed="rId36"/>
            <a:srcRect l="15090" r="17614"/>
            <a:stretch>
              <a:fillRect/>
            </a:stretch>
          </p:blipFill>
          <p:spPr>
            <a:xfrm>
              <a:off x="21600" y="6060"/>
              <a:ext cx="1412" cy="1097"/>
            </a:xfrm>
            <a:prstGeom prst="rect">
              <a:avLst/>
            </a:prstGeom>
          </p:spPr>
        </p:pic>
        <p:sp>
          <p:nvSpPr>
            <p:cNvPr id="53" name="Oval 52"/>
            <p:cNvSpPr/>
            <p:nvPr/>
          </p:nvSpPr>
          <p:spPr>
            <a:xfrm>
              <a:off x="21813" y="6077"/>
              <a:ext cx="1035" cy="1026"/>
            </a:xfrm>
            <a:prstGeom prst="ellipse">
              <a:avLst/>
            </a:prstGeom>
            <a:noFill/>
            <a:ln w="317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1047155" y="1784002"/>
            <a:ext cx="7136755" cy="937171"/>
          </a:xfrm>
          <a:prstGeom prst="rect">
            <a:avLst/>
          </a:prstGeom>
        </p:spPr>
        <p:txBody>
          <a:bodyPr lIns="0" tIns="0" rIns="0" bIns="0" rtlCol="0" anchor="t">
            <a:spAutoFit/>
          </a:bodyPr>
          <a:lstStyle/>
          <a:p>
            <a:pPr algn="l">
              <a:lnSpc>
                <a:spcPts val="6875"/>
              </a:lnSpc>
            </a:pPr>
            <a:r>
              <a:rPr lang="en-US" sz="5500">
                <a:solidFill>
                  <a:srgbClr val="FFFFFF"/>
                </a:solidFill>
                <a:latin typeface="Arimo" panose="020B0604020202020204"/>
                <a:ea typeface="Arimo" panose="020B0604020202020204"/>
                <a:cs typeface="Arimo" panose="020B0604020202020204"/>
                <a:sym typeface="Arimo" panose="020B0604020202020204"/>
              </a:rPr>
              <a:t>Project Overview</a:t>
            </a:r>
            <a:endParaRPr lang="en-US" sz="5500">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1047155" y="3430935"/>
            <a:ext cx="3520231" cy="478036"/>
          </a:xfrm>
          <a:prstGeom prst="rect">
            <a:avLst/>
          </a:prstGeom>
        </p:spPr>
        <p:txBody>
          <a:bodyPr lIns="0" tIns="0" rIns="0" bIns="0" rtlCol="0" anchor="t">
            <a:spAutoFit/>
          </a:bodyPr>
          <a:lstStyle/>
          <a:p>
            <a:pPr algn="l">
              <a:lnSpc>
                <a:spcPts val="3435"/>
              </a:lnSpc>
            </a:pPr>
            <a:r>
              <a:rPr lang="en-US" sz="2750">
                <a:solidFill>
                  <a:srgbClr val="FFFFFF"/>
                </a:solidFill>
                <a:latin typeface="Arimo" panose="020B0604020202020204"/>
                <a:ea typeface="Arimo" panose="020B0604020202020204"/>
                <a:cs typeface="Arimo" panose="020B0604020202020204"/>
                <a:sym typeface="Arimo" panose="020B0604020202020204"/>
              </a:rPr>
              <a:t>Purpose</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1047155" y="4112865"/>
            <a:ext cx="7731919" cy="961390"/>
          </a:xfrm>
          <a:prstGeom prst="rect">
            <a:avLst/>
          </a:prstGeom>
        </p:spPr>
        <p:txBody>
          <a:bodyPr lIns="0" tIns="0" rIns="0" bIns="0" rtlCol="0" anchor="t">
            <a:spAutoFit/>
          </a:bodyPr>
          <a:lstStyle/>
          <a:p>
            <a:pPr algn="l">
              <a:lnSpc>
                <a:spcPts val="3750"/>
              </a:lnSpc>
            </a:pPr>
            <a:r>
              <a:rPr lang="en-US" sz="2310">
                <a:solidFill>
                  <a:srgbClr val="CAD6DE"/>
                </a:solidFill>
                <a:latin typeface="Cabin" panose="00000500000000000000"/>
                <a:ea typeface="Cabin" panose="00000500000000000000"/>
                <a:cs typeface="Cabin" panose="00000500000000000000"/>
                <a:sym typeface="Cabin" panose="00000500000000000000"/>
              </a:rPr>
              <a:t>Automate core OrangeHRM modules</a:t>
            </a:r>
            <a:endParaRPr lang="en-US" sz="2310">
              <a:solidFill>
                <a:srgbClr val="CAD6DE"/>
              </a:solidFill>
              <a:latin typeface="Cabin" panose="00000500000000000000"/>
              <a:ea typeface="Cabin" panose="00000500000000000000"/>
              <a:cs typeface="Cabin" panose="00000500000000000000"/>
              <a:sym typeface="Cabin" panose="00000500000000000000"/>
            </a:endParaRPr>
          </a:p>
          <a:p>
            <a:pPr algn="l">
              <a:lnSpc>
                <a:spcPts val="3750"/>
              </a:lnSpc>
            </a:pPr>
            <a:r>
              <a:rPr lang="en-US" sz="2310">
                <a:solidFill>
                  <a:srgbClr val="CAD6DE"/>
                </a:solidFill>
                <a:latin typeface="Cabin" panose="00000500000000000000"/>
                <a:ea typeface="Cabin" panose="00000500000000000000"/>
                <a:cs typeface="Cabin" panose="00000500000000000000"/>
                <a:sym typeface="Cabin" panose="00000500000000000000"/>
              </a:rPr>
              <a:t>(Login, PIM, Admin, MyInfo)</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
        <p:nvSpPr>
          <p:cNvPr id="9" name="TextBox 9"/>
          <p:cNvSpPr txBox="1"/>
          <p:nvPr/>
        </p:nvSpPr>
        <p:spPr>
          <a:xfrm>
            <a:off x="9518451" y="3430935"/>
            <a:ext cx="3520231" cy="478036"/>
          </a:xfrm>
          <a:prstGeom prst="rect">
            <a:avLst/>
          </a:prstGeom>
        </p:spPr>
        <p:txBody>
          <a:bodyPr lIns="0" tIns="0" rIns="0" bIns="0" rtlCol="0" anchor="t">
            <a:spAutoFit/>
          </a:bodyPr>
          <a:lstStyle/>
          <a:p>
            <a:pPr algn="l">
              <a:lnSpc>
                <a:spcPts val="3435"/>
              </a:lnSpc>
            </a:pPr>
            <a:r>
              <a:rPr lang="en-US" sz="2750">
                <a:solidFill>
                  <a:srgbClr val="FFFFFF"/>
                </a:solidFill>
                <a:latin typeface="Arimo" panose="020B0604020202020204"/>
                <a:ea typeface="Arimo" panose="020B0604020202020204"/>
                <a:cs typeface="Arimo" panose="020B0604020202020204"/>
                <a:sym typeface="Arimo" panose="020B0604020202020204"/>
              </a:rPr>
              <a:t>Goals</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9518451" y="4112865"/>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CAD6DE"/>
                </a:solidFill>
                <a:latin typeface="Cabin" panose="00000500000000000000"/>
                <a:ea typeface="Cabin" panose="00000500000000000000"/>
                <a:cs typeface="Cabin" panose="00000500000000000000"/>
                <a:sym typeface="Cabin" panose="00000500000000000000"/>
              </a:rPr>
              <a:t>Improve reliability</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
        <p:nvSpPr>
          <p:cNvPr id="11" name="TextBox 11"/>
          <p:cNvSpPr txBox="1"/>
          <p:nvPr/>
        </p:nvSpPr>
        <p:spPr>
          <a:xfrm>
            <a:off x="9518451" y="4696271"/>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CAD6DE"/>
                </a:solidFill>
                <a:latin typeface="Cabin" panose="00000500000000000000"/>
                <a:ea typeface="Cabin" panose="00000500000000000000"/>
                <a:cs typeface="Cabin" panose="00000500000000000000"/>
                <a:sym typeface="Cabin" panose="00000500000000000000"/>
              </a:rPr>
              <a:t>Reduce manual testing</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
        <p:nvSpPr>
          <p:cNvPr id="12" name="TextBox 12"/>
          <p:cNvSpPr txBox="1"/>
          <p:nvPr/>
        </p:nvSpPr>
        <p:spPr>
          <a:xfrm>
            <a:off x="9518451" y="5279677"/>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CAD6DE"/>
                </a:solidFill>
                <a:latin typeface="Cabin" panose="00000500000000000000"/>
                <a:ea typeface="Cabin" panose="00000500000000000000"/>
                <a:cs typeface="Cabin" panose="00000500000000000000"/>
                <a:sym typeface="Cabin" panose="00000500000000000000"/>
              </a:rPr>
              <a:t>Build scalable automation</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
        <p:nvSpPr>
          <p:cNvPr id="13" name="TextBox 13"/>
          <p:cNvSpPr txBox="1"/>
          <p:nvPr/>
        </p:nvSpPr>
        <p:spPr>
          <a:xfrm>
            <a:off x="9518451" y="5863084"/>
            <a:ext cx="7731919" cy="574030"/>
          </a:xfrm>
          <a:prstGeom prst="rect">
            <a:avLst/>
          </a:prstGeom>
        </p:spPr>
        <p:txBody>
          <a:bodyPr lIns="0" tIns="0" rIns="0" bIns="0" rtlCol="0" anchor="t">
            <a:spAutoFit/>
          </a:bodyPr>
          <a:lstStyle/>
          <a:p>
            <a:pPr marL="348615" lvl="1" indent="-174625" algn="l">
              <a:lnSpc>
                <a:spcPts val="3750"/>
              </a:lnSpc>
              <a:buFont typeface="Arial" panose="020B0604020202020204"/>
              <a:buChar char="•"/>
            </a:pPr>
            <a:r>
              <a:rPr lang="en-US" sz="2310">
                <a:solidFill>
                  <a:srgbClr val="CAD6DE"/>
                </a:solidFill>
                <a:latin typeface="Cabin" panose="00000500000000000000"/>
                <a:ea typeface="Cabin" panose="00000500000000000000"/>
                <a:cs typeface="Cabin" panose="00000500000000000000"/>
                <a:sym typeface="Cabin" panose="00000500000000000000"/>
              </a:rPr>
              <a:t>Follow clean POM architecture</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
        <p:nvSpPr>
          <p:cNvPr id="14" name="TextBox 14"/>
          <p:cNvSpPr txBox="1"/>
          <p:nvPr/>
        </p:nvSpPr>
        <p:spPr>
          <a:xfrm>
            <a:off x="1047155" y="6952358"/>
            <a:ext cx="4508004" cy="565994"/>
          </a:xfrm>
          <a:prstGeom prst="rect">
            <a:avLst/>
          </a:prstGeom>
        </p:spPr>
        <p:txBody>
          <a:bodyPr lIns="0" tIns="0" rIns="0" bIns="0" rtlCol="0" anchor="t">
            <a:spAutoFit/>
          </a:bodyPr>
          <a:lstStyle/>
          <a:p>
            <a:pPr algn="l">
              <a:lnSpc>
                <a:spcPts val="4125"/>
              </a:lnSpc>
            </a:pPr>
            <a:r>
              <a:rPr lang="en-US" sz="3310">
                <a:solidFill>
                  <a:srgbClr val="FFFFFF"/>
                </a:solidFill>
                <a:latin typeface="Arimo" panose="020B0604020202020204"/>
                <a:ea typeface="Arimo" panose="020B0604020202020204"/>
                <a:cs typeface="Arimo" panose="020B0604020202020204"/>
                <a:sym typeface="Arimo" panose="020B0604020202020204"/>
              </a:rPr>
              <a:t>Framework Stack</a:t>
            </a:r>
            <a:endParaRPr lang="en-US" sz="3310">
              <a:solidFill>
                <a:srgbClr val="FFFFFF"/>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1047155" y="7871818"/>
            <a:ext cx="16193690" cy="574030"/>
          </a:xfrm>
          <a:prstGeom prst="rect">
            <a:avLst/>
          </a:prstGeom>
        </p:spPr>
        <p:txBody>
          <a:bodyPr lIns="0" tIns="0" rIns="0" bIns="0" rtlCol="0" anchor="t">
            <a:spAutoFit/>
          </a:bodyPr>
          <a:lstStyle/>
          <a:p>
            <a:pPr algn="l">
              <a:lnSpc>
                <a:spcPts val="3750"/>
              </a:lnSpc>
            </a:pPr>
            <a:r>
              <a:rPr lang="en-US" sz="2310">
                <a:solidFill>
                  <a:srgbClr val="CAD6DE"/>
                </a:solidFill>
                <a:latin typeface="Cabin" panose="00000500000000000000"/>
                <a:ea typeface="Cabin" panose="00000500000000000000"/>
                <a:cs typeface="Cabin" panose="00000500000000000000"/>
                <a:sym typeface="Cabin" panose="00000500000000000000"/>
              </a:rPr>
              <a:t>Framework built using </a:t>
            </a:r>
            <a:r>
              <a:rPr lang="en-US" sz="2310" b="1">
                <a:solidFill>
                  <a:srgbClr val="0A988B"/>
                </a:solidFill>
                <a:latin typeface="Cabin Bold" panose="00000800000000000000"/>
                <a:ea typeface="Cabin Bold" panose="00000800000000000000"/>
                <a:cs typeface="Cabin Bold" panose="00000800000000000000"/>
                <a:sym typeface="Cabin Bold" panose="00000800000000000000"/>
              </a:rPr>
              <a:t>Java + Selenium + TestNG</a:t>
            </a:r>
            <a:r>
              <a:rPr lang="en-US" sz="2310">
                <a:solidFill>
                  <a:srgbClr val="CAD6DE"/>
                </a:solidFill>
                <a:latin typeface="Cabin" panose="00000500000000000000"/>
                <a:ea typeface="Cabin" panose="00000500000000000000"/>
                <a:cs typeface="Cabin" panose="00000500000000000000"/>
                <a:sym typeface="Cabin" panose="00000500000000000000"/>
              </a:rPr>
              <a:t> using Page Object Model</a:t>
            </a:r>
            <a:endParaRPr lang="en-US" sz="2310">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699641" y="504081"/>
            <a:ext cx="10390286" cy="635645"/>
          </a:xfrm>
          <a:prstGeom prst="rect">
            <a:avLst/>
          </a:prstGeom>
        </p:spPr>
        <p:txBody>
          <a:bodyPr lIns="0" tIns="0" rIns="0" bIns="0" rtlCol="0" anchor="t">
            <a:spAutoFit/>
          </a:bodyPr>
          <a:lstStyle/>
          <a:p>
            <a:pPr algn="l">
              <a:lnSpc>
                <a:spcPts val="4625"/>
              </a:lnSpc>
            </a:pPr>
            <a:r>
              <a:rPr lang="en-US" sz="3685">
                <a:solidFill>
                  <a:srgbClr val="FFFFFF"/>
                </a:solidFill>
                <a:latin typeface="Arimo" panose="020B0604020202020204"/>
                <a:ea typeface="Arimo" panose="020B0604020202020204"/>
                <a:cs typeface="Arimo" panose="020B0604020202020204"/>
                <a:sym typeface="Arimo" panose="020B0604020202020204"/>
              </a:rPr>
              <a:t>Automation Framework Architecture</a:t>
            </a:r>
            <a:endParaRPr lang="en-US" sz="3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rot="0">
            <a:off x="685354" y="1525191"/>
            <a:ext cx="16917292" cy="1227981"/>
            <a:chOff x="0" y="0"/>
            <a:chExt cx="22556390" cy="1637308"/>
          </a:xfrm>
        </p:grpSpPr>
        <p:sp>
          <p:nvSpPr>
            <p:cNvPr id="8" name="Freeform 8"/>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9" name="Freeform 9"/>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10" name="Group 10"/>
          <p:cNvGrpSpPr/>
          <p:nvPr>
            <p:custDataLst>
              <p:tags r:id="rId2"/>
            </p:custDataLst>
          </p:nvPr>
        </p:nvGrpSpPr>
        <p:grpSpPr>
          <a:xfrm rot="0">
            <a:off x="728216" y="1568052"/>
            <a:ext cx="799654" cy="1142256"/>
            <a:chOff x="0" y="0"/>
            <a:chExt cx="1066205" cy="1523008"/>
          </a:xfrm>
        </p:grpSpPr>
        <p:sp>
          <p:nvSpPr>
            <p:cNvPr id="11" name="Freeform 11"/>
            <p:cNvSpPr/>
            <p:nvPr>
              <p:custDataLst>
                <p:tags r:id="rId3"/>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12" name="TextBox 12"/>
          <p:cNvSpPr txBox="1"/>
          <p:nvPr>
            <p:custDataLst>
              <p:tags r:id="rId4"/>
            </p:custDataLst>
          </p:nvPr>
        </p:nvSpPr>
        <p:spPr>
          <a:xfrm>
            <a:off x="978099" y="1970782"/>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1</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13" name="TextBox 13"/>
          <p:cNvSpPr txBox="1"/>
          <p:nvPr>
            <p:custDataLst>
              <p:tags r:id="rId5"/>
            </p:custDataLst>
          </p:nvPr>
        </p:nvSpPr>
        <p:spPr>
          <a:xfrm>
            <a:off x="1727746" y="1729829"/>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Page Objects</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custDataLst>
              <p:tags r:id="rId6"/>
            </p:custDataLst>
          </p:nvPr>
        </p:nvSpPr>
        <p:spPr>
          <a:xfrm>
            <a:off x="1727746" y="2124521"/>
            <a:ext cx="15632162" cy="320040"/>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src/test/java/pages → Login, PIM, Admin,MyInfo page classes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5" name="Group 15"/>
          <p:cNvGrpSpPr/>
          <p:nvPr/>
        </p:nvGrpSpPr>
        <p:grpSpPr>
          <a:xfrm rot="0">
            <a:off x="685354" y="2924472"/>
            <a:ext cx="16917292" cy="1227981"/>
            <a:chOff x="0" y="0"/>
            <a:chExt cx="22556390" cy="1637308"/>
          </a:xfrm>
        </p:grpSpPr>
        <p:sp>
          <p:nvSpPr>
            <p:cNvPr id="16" name="Freeform 16"/>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17" name="Freeform 17"/>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18" name="Group 18"/>
          <p:cNvGrpSpPr/>
          <p:nvPr>
            <p:custDataLst>
              <p:tags r:id="rId7"/>
            </p:custDataLst>
          </p:nvPr>
        </p:nvGrpSpPr>
        <p:grpSpPr>
          <a:xfrm rot="0">
            <a:off x="728216" y="2967335"/>
            <a:ext cx="799654" cy="1142256"/>
            <a:chOff x="0" y="0"/>
            <a:chExt cx="1066205" cy="1523008"/>
          </a:xfrm>
        </p:grpSpPr>
        <p:sp>
          <p:nvSpPr>
            <p:cNvPr id="19" name="Freeform 19"/>
            <p:cNvSpPr/>
            <p:nvPr>
              <p:custDataLst>
                <p:tags r:id="rId8"/>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20" name="TextBox 20"/>
          <p:cNvSpPr txBox="1"/>
          <p:nvPr>
            <p:custDataLst>
              <p:tags r:id="rId9"/>
            </p:custDataLst>
          </p:nvPr>
        </p:nvSpPr>
        <p:spPr>
          <a:xfrm>
            <a:off x="978099" y="3370064"/>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2</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custDataLst>
              <p:tags r:id="rId10"/>
            </p:custDataLst>
          </p:nvPr>
        </p:nvSpPr>
        <p:spPr>
          <a:xfrm>
            <a:off x="1727746" y="3129111"/>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Test Classes</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custDataLst>
              <p:tags r:id="rId11"/>
            </p:custDataLst>
          </p:nvPr>
        </p:nvSpPr>
        <p:spPr>
          <a:xfrm>
            <a:off x="1727746" y="3523804"/>
            <a:ext cx="15632162"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src/test/java/tests → Test scenarios for each module</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3" name="Group 23"/>
          <p:cNvGrpSpPr/>
          <p:nvPr/>
        </p:nvGrpSpPr>
        <p:grpSpPr>
          <a:xfrm rot="0">
            <a:off x="685354" y="4323755"/>
            <a:ext cx="16917292" cy="1227981"/>
            <a:chOff x="0" y="0"/>
            <a:chExt cx="22556390" cy="1637308"/>
          </a:xfrm>
        </p:grpSpPr>
        <p:sp>
          <p:nvSpPr>
            <p:cNvPr id="24" name="Freeform 24"/>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25" name="Freeform 25"/>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26" name="Group 26"/>
          <p:cNvGrpSpPr/>
          <p:nvPr>
            <p:custDataLst>
              <p:tags r:id="rId12"/>
            </p:custDataLst>
          </p:nvPr>
        </p:nvGrpSpPr>
        <p:grpSpPr>
          <a:xfrm rot="0">
            <a:off x="728216" y="4366618"/>
            <a:ext cx="799654" cy="1142256"/>
            <a:chOff x="0" y="0"/>
            <a:chExt cx="1066205" cy="1523008"/>
          </a:xfrm>
        </p:grpSpPr>
        <p:sp>
          <p:nvSpPr>
            <p:cNvPr id="27" name="Freeform 27"/>
            <p:cNvSpPr/>
            <p:nvPr>
              <p:custDataLst>
                <p:tags r:id="rId13"/>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28" name="TextBox 28"/>
          <p:cNvSpPr txBox="1"/>
          <p:nvPr>
            <p:custDataLst>
              <p:tags r:id="rId14"/>
            </p:custDataLst>
          </p:nvPr>
        </p:nvSpPr>
        <p:spPr>
          <a:xfrm>
            <a:off x="978099" y="4769346"/>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3</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29" name="TextBox 29"/>
          <p:cNvSpPr txBox="1"/>
          <p:nvPr>
            <p:custDataLst>
              <p:tags r:id="rId15"/>
            </p:custDataLst>
          </p:nvPr>
        </p:nvSpPr>
        <p:spPr>
          <a:xfrm>
            <a:off x="1727746" y="4528394"/>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Utilities</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30" name="TextBox 30"/>
          <p:cNvSpPr txBox="1"/>
          <p:nvPr>
            <p:custDataLst>
              <p:tags r:id="rId16"/>
            </p:custDataLst>
          </p:nvPr>
        </p:nvSpPr>
        <p:spPr>
          <a:xfrm>
            <a:off x="1727746" y="4923085"/>
            <a:ext cx="15632162"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src/main/java/utils → Helpers, waits, actions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31" name="Group 31"/>
          <p:cNvGrpSpPr/>
          <p:nvPr/>
        </p:nvGrpSpPr>
        <p:grpSpPr>
          <a:xfrm rot="0">
            <a:off x="685354" y="5723036"/>
            <a:ext cx="16917292" cy="1227981"/>
            <a:chOff x="0" y="0"/>
            <a:chExt cx="22556390" cy="1637308"/>
          </a:xfrm>
        </p:grpSpPr>
        <p:sp>
          <p:nvSpPr>
            <p:cNvPr id="32" name="Freeform 32"/>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33" name="Freeform 33"/>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34" name="Group 34"/>
          <p:cNvGrpSpPr/>
          <p:nvPr>
            <p:custDataLst>
              <p:tags r:id="rId17"/>
            </p:custDataLst>
          </p:nvPr>
        </p:nvGrpSpPr>
        <p:grpSpPr>
          <a:xfrm rot="0">
            <a:off x="728216" y="5765899"/>
            <a:ext cx="799654" cy="1142256"/>
            <a:chOff x="0" y="0"/>
            <a:chExt cx="1066205" cy="1523008"/>
          </a:xfrm>
        </p:grpSpPr>
        <p:sp>
          <p:nvSpPr>
            <p:cNvPr id="35" name="Freeform 35"/>
            <p:cNvSpPr/>
            <p:nvPr>
              <p:custDataLst>
                <p:tags r:id="rId18"/>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36" name="TextBox 36"/>
          <p:cNvSpPr txBox="1"/>
          <p:nvPr>
            <p:custDataLst>
              <p:tags r:id="rId19"/>
            </p:custDataLst>
          </p:nvPr>
        </p:nvSpPr>
        <p:spPr>
          <a:xfrm>
            <a:off x="978099" y="6168629"/>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4</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37" name="TextBox 37"/>
          <p:cNvSpPr txBox="1"/>
          <p:nvPr>
            <p:custDataLst>
              <p:tags r:id="rId20"/>
            </p:custDataLst>
          </p:nvPr>
        </p:nvSpPr>
        <p:spPr>
          <a:xfrm>
            <a:off x="1727746" y="5927675"/>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Test Data</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38" name="TextBox 38"/>
          <p:cNvSpPr txBox="1"/>
          <p:nvPr>
            <p:custDataLst>
              <p:tags r:id="rId21"/>
            </p:custDataLst>
          </p:nvPr>
        </p:nvSpPr>
        <p:spPr>
          <a:xfrm>
            <a:off x="1727746" y="6322367"/>
            <a:ext cx="15632162"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src/test/resources/testdata → Excel or JSON data</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39" name="Group 39"/>
          <p:cNvGrpSpPr/>
          <p:nvPr/>
        </p:nvGrpSpPr>
        <p:grpSpPr>
          <a:xfrm rot="0">
            <a:off x="685354" y="7122319"/>
            <a:ext cx="16917292" cy="1227981"/>
            <a:chOff x="0" y="0"/>
            <a:chExt cx="22556390" cy="1637308"/>
          </a:xfrm>
        </p:grpSpPr>
        <p:sp>
          <p:nvSpPr>
            <p:cNvPr id="40" name="Freeform 40"/>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41" name="Freeform 41"/>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42" name="Group 42"/>
          <p:cNvGrpSpPr/>
          <p:nvPr>
            <p:custDataLst>
              <p:tags r:id="rId22"/>
            </p:custDataLst>
          </p:nvPr>
        </p:nvGrpSpPr>
        <p:grpSpPr>
          <a:xfrm rot="0">
            <a:off x="728216" y="7165181"/>
            <a:ext cx="799654" cy="1142256"/>
            <a:chOff x="0" y="0"/>
            <a:chExt cx="1066205" cy="1523008"/>
          </a:xfrm>
        </p:grpSpPr>
        <p:sp>
          <p:nvSpPr>
            <p:cNvPr id="43" name="Freeform 43"/>
            <p:cNvSpPr/>
            <p:nvPr>
              <p:custDataLst>
                <p:tags r:id="rId23"/>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44" name="TextBox 44"/>
          <p:cNvSpPr txBox="1"/>
          <p:nvPr>
            <p:custDataLst>
              <p:tags r:id="rId24"/>
            </p:custDataLst>
          </p:nvPr>
        </p:nvSpPr>
        <p:spPr>
          <a:xfrm>
            <a:off x="978099" y="7567910"/>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5</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45" name="TextBox 45"/>
          <p:cNvSpPr txBox="1"/>
          <p:nvPr>
            <p:custDataLst>
              <p:tags r:id="rId25"/>
            </p:custDataLst>
          </p:nvPr>
        </p:nvSpPr>
        <p:spPr>
          <a:xfrm>
            <a:off x="1727746" y="7326958"/>
            <a:ext cx="2735610"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Base Configuration</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46" name="TextBox 46"/>
          <p:cNvSpPr txBox="1"/>
          <p:nvPr>
            <p:custDataLst>
              <p:tags r:id="rId26"/>
            </p:custDataLst>
          </p:nvPr>
        </p:nvSpPr>
        <p:spPr>
          <a:xfrm>
            <a:off x="1727746" y="7721650"/>
            <a:ext cx="15632162"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BaseTest → WebDriver setup, configuration</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47" name="Group 47"/>
          <p:cNvGrpSpPr/>
          <p:nvPr/>
        </p:nvGrpSpPr>
        <p:grpSpPr>
          <a:xfrm rot="0">
            <a:off x="685354" y="8521601"/>
            <a:ext cx="16917292" cy="1227981"/>
            <a:chOff x="0" y="0"/>
            <a:chExt cx="22556390" cy="1637308"/>
          </a:xfrm>
        </p:grpSpPr>
        <p:sp>
          <p:nvSpPr>
            <p:cNvPr id="48" name="Freeform 48"/>
            <p:cNvSpPr/>
            <p:nvPr/>
          </p:nvSpPr>
          <p:spPr>
            <a:xfrm>
              <a:off x="19050" y="19050"/>
              <a:ext cx="22518370" cy="1599184"/>
            </a:xfrm>
            <a:custGeom>
              <a:avLst/>
              <a:gdLst/>
              <a:ahLst/>
              <a:cxnLst/>
              <a:rect l="l" t="t" r="r" b="b"/>
              <a:pathLst>
                <a:path w="22518370" h="1599184">
                  <a:moveTo>
                    <a:pt x="0" y="40005"/>
                  </a:moveTo>
                  <a:cubicBezTo>
                    <a:pt x="0" y="17907"/>
                    <a:pt x="18288" y="0"/>
                    <a:pt x="40894" y="0"/>
                  </a:cubicBezTo>
                  <a:lnTo>
                    <a:pt x="22477476" y="0"/>
                  </a:lnTo>
                  <a:cubicBezTo>
                    <a:pt x="22500082" y="0"/>
                    <a:pt x="22518370" y="17907"/>
                    <a:pt x="22518370" y="40005"/>
                  </a:cubicBezTo>
                  <a:lnTo>
                    <a:pt x="22518370" y="1559179"/>
                  </a:lnTo>
                  <a:cubicBezTo>
                    <a:pt x="22518370" y="1581277"/>
                    <a:pt x="22500082" y="1599184"/>
                    <a:pt x="22477476" y="1599184"/>
                  </a:cubicBezTo>
                  <a:lnTo>
                    <a:pt x="40894" y="1599184"/>
                  </a:lnTo>
                  <a:cubicBezTo>
                    <a:pt x="18288" y="1599184"/>
                    <a:pt x="0" y="1581277"/>
                    <a:pt x="0" y="1559179"/>
                  </a:cubicBezTo>
                  <a:close/>
                </a:path>
              </a:pathLst>
            </a:custGeom>
            <a:solidFill>
              <a:srgbClr val="112836"/>
            </a:solidFill>
            <a:ln w="12700">
              <a:solidFill>
                <a:srgbClr val="000000"/>
              </a:solidFill>
            </a:ln>
          </p:spPr>
        </p:sp>
        <p:sp>
          <p:nvSpPr>
            <p:cNvPr id="49" name="Freeform 49"/>
            <p:cNvSpPr/>
            <p:nvPr/>
          </p:nvSpPr>
          <p:spPr>
            <a:xfrm>
              <a:off x="0" y="0"/>
              <a:ext cx="22556470" cy="1637284"/>
            </a:xfrm>
            <a:custGeom>
              <a:avLst/>
              <a:gdLst/>
              <a:ahLst/>
              <a:cxnLst/>
              <a:rect l="l" t="t" r="r" b="b"/>
              <a:pathLst>
                <a:path w="22556470" h="1637284">
                  <a:moveTo>
                    <a:pt x="0" y="59055"/>
                  </a:moveTo>
                  <a:cubicBezTo>
                    <a:pt x="0" y="26035"/>
                    <a:pt x="27178" y="0"/>
                    <a:pt x="59944" y="0"/>
                  </a:cubicBezTo>
                  <a:lnTo>
                    <a:pt x="22496526" y="0"/>
                  </a:lnTo>
                  <a:lnTo>
                    <a:pt x="22496526" y="19050"/>
                  </a:lnTo>
                  <a:lnTo>
                    <a:pt x="22496526" y="0"/>
                  </a:lnTo>
                  <a:cubicBezTo>
                    <a:pt x="22529164" y="0"/>
                    <a:pt x="22556470" y="26035"/>
                    <a:pt x="22556470" y="59055"/>
                  </a:cubicBezTo>
                  <a:lnTo>
                    <a:pt x="22537420" y="59055"/>
                  </a:lnTo>
                  <a:lnTo>
                    <a:pt x="22556470" y="59055"/>
                  </a:lnTo>
                  <a:lnTo>
                    <a:pt x="22556470" y="1578229"/>
                  </a:lnTo>
                  <a:lnTo>
                    <a:pt x="22537420" y="1578229"/>
                  </a:lnTo>
                  <a:lnTo>
                    <a:pt x="22556470" y="1578229"/>
                  </a:lnTo>
                  <a:cubicBezTo>
                    <a:pt x="22556470" y="1611249"/>
                    <a:pt x="22529292" y="1637284"/>
                    <a:pt x="22496526" y="1637284"/>
                  </a:cubicBezTo>
                  <a:lnTo>
                    <a:pt x="22496526" y="1618234"/>
                  </a:lnTo>
                  <a:lnTo>
                    <a:pt x="22496526" y="1637284"/>
                  </a:lnTo>
                  <a:lnTo>
                    <a:pt x="59944" y="1637284"/>
                  </a:lnTo>
                  <a:lnTo>
                    <a:pt x="59944" y="1618234"/>
                  </a:lnTo>
                  <a:lnTo>
                    <a:pt x="59944" y="1637284"/>
                  </a:lnTo>
                  <a:cubicBezTo>
                    <a:pt x="27305" y="1637284"/>
                    <a:pt x="0" y="1611249"/>
                    <a:pt x="0" y="1578229"/>
                  </a:cubicBezTo>
                  <a:lnTo>
                    <a:pt x="0" y="59055"/>
                  </a:lnTo>
                  <a:lnTo>
                    <a:pt x="19050" y="59055"/>
                  </a:lnTo>
                  <a:lnTo>
                    <a:pt x="0" y="59055"/>
                  </a:lnTo>
                  <a:moveTo>
                    <a:pt x="38100" y="59055"/>
                  </a:moveTo>
                  <a:lnTo>
                    <a:pt x="38100" y="1578229"/>
                  </a:lnTo>
                  <a:lnTo>
                    <a:pt x="19050" y="1578229"/>
                  </a:lnTo>
                  <a:lnTo>
                    <a:pt x="38100" y="1578229"/>
                  </a:lnTo>
                  <a:cubicBezTo>
                    <a:pt x="38100" y="1589405"/>
                    <a:pt x="47498" y="1599184"/>
                    <a:pt x="59944" y="1599184"/>
                  </a:cubicBezTo>
                  <a:lnTo>
                    <a:pt x="22496526" y="1599184"/>
                  </a:lnTo>
                  <a:cubicBezTo>
                    <a:pt x="22508972" y="1599184"/>
                    <a:pt x="22518370" y="1589405"/>
                    <a:pt x="22518370" y="1578229"/>
                  </a:cubicBezTo>
                  <a:lnTo>
                    <a:pt x="22518370" y="59055"/>
                  </a:lnTo>
                  <a:cubicBezTo>
                    <a:pt x="22518370" y="47879"/>
                    <a:pt x="22508972" y="38100"/>
                    <a:pt x="22496526" y="38100"/>
                  </a:cubicBezTo>
                  <a:lnTo>
                    <a:pt x="59944" y="38100"/>
                  </a:lnTo>
                  <a:lnTo>
                    <a:pt x="59944" y="19050"/>
                  </a:lnTo>
                  <a:lnTo>
                    <a:pt x="59944" y="38100"/>
                  </a:lnTo>
                  <a:cubicBezTo>
                    <a:pt x="47498" y="38100"/>
                    <a:pt x="38100" y="47879"/>
                    <a:pt x="38100" y="59055"/>
                  </a:cubicBezTo>
                  <a:close/>
                </a:path>
              </a:pathLst>
            </a:custGeom>
            <a:solidFill>
              <a:srgbClr val="49606E"/>
            </a:solidFill>
            <a:ln w="12700">
              <a:solidFill>
                <a:srgbClr val="000000"/>
              </a:solidFill>
            </a:ln>
          </p:spPr>
        </p:sp>
      </p:grpSp>
      <p:grpSp>
        <p:nvGrpSpPr>
          <p:cNvPr id="50" name="Group 50"/>
          <p:cNvGrpSpPr/>
          <p:nvPr>
            <p:custDataLst>
              <p:tags r:id="rId27"/>
            </p:custDataLst>
          </p:nvPr>
        </p:nvGrpSpPr>
        <p:grpSpPr>
          <a:xfrm rot="0">
            <a:off x="728216" y="8564464"/>
            <a:ext cx="799654" cy="1142256"/>
            <a:chOff x="0" y="0"/>
            <a:chExt cx="1066205" cy="1523008"/>
          </a:xfrm>
        </p:grpSpPr>
        <p:sp>
          <p:nvSpPr>
            <p:cNvPr id="51" name="Freeform 51"/>
            <p:cNvSpPr/>
            <p:nvPr>
              <p:custDataLst>
                <p:tags r:id="rId28"/>
              </p:custDataLst>
            </p:nvPr>
          </p:nvSpPr>
          <p:spPr>
            <a:xfrm>
              <a:off x="0" y="0"/>
              <a:ext cx="1066165" cy="1522984"/>
            </a:xfrm>
            <a:custGeom>
              <a:avLst/>
              <a:gdLst/>
              <a:ahLst/>
              <a:cxnLst/>
              <a:rect l="l" t="t" r="r" b="b"/>
              <a:pathLst>
                <a:path w="1066165" h="1522984">
                  <a:moveTo>
                    <a:pt x="0" y="0"/>
                  </a:moveTo>
                  <a:lnTo>
                    <a:pt x="1066165" y="0"/>
                  </a:lnTo>
                  <a:lnTo>
                    <a:pt x="1066165" y="1522984"/>
                  </a:lnTo>
                  <a:lnTo>
                    <a:pt x="0" y="1522984"/>
                  </a:lnTo>
                  <a:close/>
                </a:path>
              </a:pathLst>
            </a:custGeom>
            <a:solidFill>
              <a:srgbClr val="304755"/>
            </a:solidFill>
            <a:ln w="12700">
              <a:solidFill>
                <a:srgbClr val="000000"/>
              </a:solidFill>
            </a:ln>
          </p:spPr>
        </p:sp>
      </p:grpSp>
      <p:sp>
        <p:nvSpPr>
          <p:cNvPr id="52" name="TextBox 52"/>
          <p:cNvSpPr txBox="1"/>
          <p:nvPr>
            <p:custDataLst>
              <p:tags r:id="rId29"/>
            </p:custDataLst>
          </p:nvPr>
        </p:nvSpPr>
        <p:spPr>
          <a:xfrm>
            <a:off x="978099" y="8967192"/>
            <a:ext cx="299740" cy="355699"/>
          </a:xfrm>
          <a:prstGeom prst="rect">
            <a:avLst/>
          </a:prstGeom>
        </p:spPr>
        <p:txBody>
          <a:bodyPr lIns="0" tIns="0" rIns="0" bIns="0" rtlCol="0" anchor="t">
            <a:spAutoFit/>
          </a:bodyPr>
          <a:lstStyle/>
          <a:p>
            <a:pPr algn="l">
              <a:lnSpc>
                <a:spcPts val="2310"/>
              </a:lnSpc>
            </a:pPr>
            <a:r>
              <a:rPr lang="en-US" sz="2310">
                <a:solidFill>
                  <a:srgbClr val="CAD6DE"/>
                </a:solidFill>
                <a:latin typeface="Arimo" panose="020B0604020202020204"/>
                <a:ea typeface="Arimo" panose="020B0604020202020204"/>
                <a:cs typeface="Arimo" panose="020B0604020202020204"/>
                <a:sym typeface="Arimo" panose="020B0604020202020204"/>
              </a:rPr>
              <a:t>6</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53" name="TextBox 53"/>
          <p:cNvSpPr txBox="1"/>
          <p:nvPr>
            <p:custDataLst>
              <p:tags r:id="rId30"/>
            </p:custDataLst>
          </p:nvPr>
        </p:nvSpPr>
        <p:spPr>
          <a:xfrm>
            <a:off x="1727746" y="8726240"/>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Execution</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54" name="TextBox 54"/>
          <p:cNvSpPr txBox="1"/>
          <p:nvPr>
            <p:custDataLst>
              <p:tags r:id="rId31"/>
            </p:custDataLst>
          </p:nvPr>
        </p:nvSpPr>
        <p:spPr>
          <a:xfrm>
            <a:off x="1727746" y="9120931"/>
            <a:ext cx="15632162"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TestNG XML → Test execution flow</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grpSp>
        <p:nvGrpSpPr>
          <p:cNvPr id="6" name="Group 6"/>
          <p:cNvGrpSpPr/>
          <p:nvPr/>
        </p:nvGrpSpPr>
        <p:grpSpPr>
          <a:xfrm rot="0">
            <a:off x="16049019" y="9686925"/>
            <a:ext cx="2153256" cy="514350"/>
            <a:chOff x="0" y="0"/>
            <a:chExt cx="2871008" cy="685800"/>
          </a:xfrm>
        </p:grpSpPr>
        <p:sp>
          <p:nvSpPr>
            <p:cNvPr id="7" name="Freeform 7" descr="preencoded.png">
              <a:hlinkClick r:id="rId2"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3"/>
              <a:stretch>
                <a:fillRect r="-1"/>
              </a:stretch>
            </a:blipFill>
          </p:spPr>
        </p:sp>
      </p:grpSp>
      <p:grpSp>
        <p:nvGrpSpPr>
          <p:cNvPr id="8" name="Group 8"/>
          <p:cNvGrpSpPr/>
          <p:nvPr/>
        </p:nvGrpSpPr>
        <p:grpSpPr>
          <a:xfrm rot="0">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txBody>
            <a:bodyPr/>
            <a:p>
              <a:endParaRPr lang="en-US"/>
            </a:p>
          </p:txBody>
        </p:sp>
      </p:grpSp>
      <p:sp>
        <p:nvSpPr>
          <p:cNvPr id="10" name="TextBox 10"/>
          <p:cNvSpPr txBox="1"/>
          <p:nvPr/>
        </p:nvSpPr>
        <p:spPr>
          <a:xfrm>
            <a:off x="755451" y="876597"/>
            <a:ext cx="6951315" cy="682526"/>
          </a:xfrm>
          <a:prstGeom prst="rect">
            <a:avLst/>
          </a:prstGeom>
        </p:spPr>
        <p:txBody>
          <a:bodyPr lIns="0" tIns="0" rIns="0" bIns="0" rtlCol="0" anchor="t">
            <a:spAutoFit/>
          </a:bodyPr>
          <a:lstStyle/>
          <a:p>
            <a:pPr algn="l">
              <a:lnSpc>
                <a:spcPts val="4935"/>
              </a:lnSpc>
            </a:pPr>
            <a:r>
              <a:rPr lang="en-US" sz="3935">
                <a:solidFill>
                  <a:srgbClr val="FFFFFF"/>
                </a:solidFill>
                <a:latin typeface="Arimo" panose="020B0604020202020204"/>
                <a:ea typeface="Arimo" panose="020B0604020202020204"/>
                <a:cs typeface="Arimo" panose="020B0604020202020204"/>
                <a:sym typeface="Arimo" panose="020B0604020202020204"/>
              </a:rPr>
              <a:t>Module 1: Login Module</a:t>
            </a:r>
            <a:endParaRPr lang="en-US" sz="3935">
              <a:solidFill>
                <a:srgbClr val="FFFFFF"/>
              </a:solidFill>
              <a:latin typeface="Arimo" panose="020B0604020202020204"/>
              <a:ea typeface="Arimo" panose="020B0604020202020204"/>
              <a:cs typeface="Arimo" panose="020B0604020202020204"/>
              <a:sym typeface="Arimo" panose="020B0604020202020204"/>
            </a:endParaRPr>
          </a:p>
        </p:txBody>
      </p:sp>
      <p:sp>
        <p:nvSpPr>
          <p:cNvPr id="11" name="TextBox 11"/>
          <p:cNvSpPr txBox="1"/>
          <p:nvPr/>
        </p:nvSpPr>
        <p:spPr>
          <a:xfrm>
            <a:off x="755451" y="1616869"/>
            <a:ext cx="4631234" cy="345876"/>
          </a:xfrm>
          <a:prstGeom prst="rect">
            <a:avLst/>
          </a:prstGeom>
        </p:spPr>
        <p:txBody>
          <a:bodyPr lIns="0" tIns="0" rIns="0" bIns="0" rtlCol="0" anchor="t">
            <a:spAutoFit/>
          </a:bodyPr>
          <a:lstStyle/>
          <a:p>
            <a:pPr algn="l">
              <a:lnSpc>
                <a:spcPts val="2435"/>
              </a:lnSpc>
            </a:pPr>
            <a:r>
              <a:rPr lang="en-US" sz="1935">
                <a:solidFill>
                  <a:srgbClr val="FFFFFF"/>
                </a:solidFill>
                <a:latin typeface="Arimo" panose="020B0604020202020204"/>
                <a:ea typeface="Arimo" panose="020B0604020202020204"/>
                <a:cs typeface="Arimo" panose="020B0604020202020204"/>
                <a:sym typeface="Arimo" panose="020B0604020202020204"/>
              </a:rPr>
              <a:t>Ahmed Ali – Automation Tester</a:t>
            </a:r>
            <a:endParaRPr lang="en-US" sz="193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12" name="Group 12"/>
          <p:cNvGrpSpPr/>
          <p:nvPr/>
        </p:nvGrpSpPr>
        <p:grpSpPr>
          <a:xfrm rot="0">
            <a:off x="755451" y="2286446"/>
            <a:ext cx="485626" cy="485626"/>
            <a:chOff x="0" y="0"/>
            <a:chExt cx="647502" cy="647502"/>
          </a:xfrm>
        </p:grpSpPr>
        <p:sp>
          <p:nvSpPr>
            <p:cNvPr id="13" name="Freeform 13"/>
            <p:cNvSpPr/>
            <p:nvPr/>
          </p:nvSpPr>
          <p:spPr>
            <a:xfrm>
              <a:off x="0" y="0"/>
              <a:ext cx="647573" cy="647573"/>
            </a:xfrm>
            <a:custGeom>
              <a:avLst/>
              <a:gdLst/>
              <a:ahLst/>
              <a:cxnLst/>
              <a:rect l="l" t="t" r="r" b="b"/>
              <a:pathLst>
                <a:path w="647573" h="647573">
                  <a:moveTo>
                    <a:pt x="0" y="43180"/>
                  </a:moveTo>
                  <a:cubicBezTo>
                    <a:pt x="0" y="19304"/>
                    <a:pt x="19304" y="0"/>
                    <a:pt x="43180" y="0"/>
                  </a:cubicBezTo>
                  <a:lnTo>
                    <a:pt x="604393" y="0"/>
                  </a:lnTo>
                  <a:cubicBezTo>
                    <a:pt x="628269" y="0"/>
                    <a:pt x="647573" y="19304"/>
                    <a:pt x="647573" y="43180"/>
                  </a:cubicBezTo>
                  <a:lnTo>
                    <a:pt x="647573" y="604393"/>
                  </a:lnTo>
                  <a:cubicBezTo>
                    <a:pt x="647573" y="628269"/>
                    <a:pt x="628269" y="647573"/>
                    <a:pt x="604393" y="647573"/>
                  </a:cubicBezTo>
                  <a:lnTo>
                    <a:pt x="43180" y="647573"/>
                  </a:lnTo>
                  <a:cubicBezTo>
                    <a:pt x="19304" y="647573"/>
                    <a:pt x="0" y="628269"/>
                    <a:pt x="0" y="604393"/>
                  </a:cubicBezTo>
                  <a:close/>
                </a:path>
              </a:pathLst>
            </a:custGeom>
            <a:solidFill>
              <a:srgbClr val="304755"/>
            </a:solidFill>
            <a:ln w="12700">
              <a:solidFill>
                <a:srgbClr val="000000"/>
              </a:solidFill>
            </a:ln>
          </p:spPr>
        </p:sp>
      </p:grpSp>
      <p:sp>
        <p:nvSpPr>
          <p:cNvPr id="14" name="TextBox 14"/>
          <p:cNvSpPr txBox="1"/>
          <p:nvPr/>
        </p:nvSpPr>
        <p:spPr>
          <a:xfrm>
            <a:off x="845865" y="2376860"/>
            <a:ext cx="304651" cy="342751"/>
          </a:xfrm>
          <a:prstGeom prst="rect">
            <a:avLst/>
          </a:prstGeom>
        </p:spPr>
        <p:txBody>
          <a:bodyPr lIns="0" tIns="0" rIns="0" bIns="0" rtlCol="0" anchor="t">
            <a:spAutoFit/>
          </a:bodyPr>
          <a:lstStyle/>
          <a:p>
            <a:pPr algn="ctr">
              <a:lnSpc>
                <a:spcPts val="2375"/>
              </a:lnSpc>
            </a:pPr>
            <a:r>
              <a:rPr lang="en-US" sz="2375">
                <a:solidFill>
                  <a:srgbClr val="CAD6DE"/>
                </a:solidFill>
                <a:latin typeface="Arimo" panose="020B0604020202020204"/>
                <a:ea typeface="Arimo" panose="020B0604020202020204"/>
                <a:cs typeface="Arimo" panose="020B0604020202020204"/>
                <a:sym typeface="Arimo" panose="020B0604020202020204"/>
              </a:rPr>
              <a:t>1</a:t>
            </a:r>
            <a:endParaRPr lang="en-US" sz="2375">
              <a:solidFill>
                <a:srgbClr val="CAD6DE"/>
              </a:solidFill>
              <a:latin typeface="Arimo" panose="020B0604020202020204"/>
              <a:ea typeface="Arimo" panose="020B0604020202020204"/>
              <a:cs typeface="Arimo" panose="020B0604020202020204"/>
              <a:sym typeface="Arimo" panose="020B0604020202020204"/>
            </a:endParaRPr>
          </a:p>
        </p:txBody>
      </p:sp>
      <p:sp>
        <p:nvSpPr>
          <p:cNvPr id="15" name="TextBox 15"/>
          <p:cNvSpPr txBox="1"/>
          <p:nvPr/>
        </p:nvSpPr>
        <p:spPr>
          <a:xfrm>
            <a:off x="1456879" y="2331987"/>
            <a:ext cx="3138487" cy="345876"/>
          </a:xfrm>
          <a:prstGeom prst="rect">
            <a:avLst/>
          </a:prstGeom>
        </p:spPr>
        <p:txBody>
          <a:bodyPr lIns="0" tIns="0" rIns="0" bIns="0" rtlCol="0" anchor="t">
            <a:spAutoFit/>
          </a:bodyPr>
          <a:lstStyle/>
          <a:p>
            <a:pPr algn="l">
              <a:lnSpc>
                <a:spcPts val="2435"/>
              </a:lnSpc>
            </a:pPr>
            <a:r>
              <a:rPr lang="en-US" sz="1935">
                <a:solidFill>
                  <a:srgbClr val="CAD6DE"/>
                </a:solidFill>
                <a:latin typeface="Arimo" panose="020B0604020202020204"/>
                <a:ea typeface="Arimo" panose="020B0604020202020204"/>
                <a:cs typeface="Arimo" panose="020B0604020202020204"/>
                <a:sym typeface="Arimo" panose="020B0604020202020204"/>
              </a:rPr>
              <a:t>LoginPage Structure</a:t>
            </a:r>
            <a:endParaRPr lang="en-US" sz="1935">
              <a:solidFill>
                <a:srgbClr val="CAD6DE"/>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1456879" y="2750195"/>
            <a:ext cx="9217670"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Organized page object with locators and methods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7" name="Group 17"/>
          <p:cNvGrpSpPr/>
          <p:nvPr/>
        </p:nvGrpSpPr>
        <p:grpSpPr>
          <a:xfrm rot="0">
            <a:off x="755451" y="3584227"/>
            <a:ext cx="485626" cy="485626"/>
            <a:chOff x="0" y="0"/>
            <a:chExt cx="647502" cy="647502"/>
          </a:xfrm>
        </p:grpSpPr>
        <p:sp>
          <p:nvSpPr>
            <p:cNvPr id="18" name="Freeform 18"/>
            <p:cNvSpPr/>
            <p:nvPr/>
          </p:nvSpPr>
          <p:spPr>
            <a:xfrm>
              <a:off x="0" y="0"/>
              <a:ext cx="647573" cy="647573"/>
            </a:xfrm>
            <a:custGeom>
              <a:avLst/>
              <a:gdLst/>
              <a:ahLst/>
              <a:cxnLst/>
              <a:rect l="l" t="t" r="r" b="b"/>
              <a:pathLst>
                <a:path w="647573" h="647573">
                  <a:moveTo>
                    <a:pt x="0" y="43180"/>
                  </a:moveTo>
                  <a:cubicBezTo>
                    <a:pt x="0" y="19304"/>
                    <a:pt x="19304" y="0"/>
                    <a:pt x="43180" y="0"/>
                  </a:cubicBezTo>
                  <a:lnTo>
                    <a:pt x="604393" y="0"/>
                  </a:lnTo>
                  <a:cubicBezTo>
                    <a:pt x="628269" y="0"/>
                    <a:pt x="647573" y="19304"/>
                    <a:pt x="647573" y="43180"/>
                  </a:cubicBezTo>
                  <a:lnTo>
                    <a:pt x="647573" y="604393"/>
                  </a:lnTo>
                  <a:cubicBezTo>
                    <a:pt x="647573" y="628269"/>
                    <a:pt x="628269" y="647573"/>
                    <a:pt x="604393" y="647573"/>
                  </a:cubicBezTo>
                  <a:lnTo>
                    <a:pt x="43180" y="647573"/>
                  </a:lnTo>
                  <a:cubicBezTo>
                    <a:pt x="19304" y="647573"/>
                    <a:pt x="0" y="628269"/>
                    <a:pt x="0" y="604393"/>
                  </a:cubicBezTo>
                  <a:close/>
                </a:path>
              </a:pathLst>
            </a:custGeom>
            <a:solidFill>
              <a:srgbClr val="304755"/>
            </a:solidFill>
            <a:ln w="12700">
              <a:solidFill>
                <a:srgbClr val="000000"/>
              </a:solidFill>
            </a:ln>
          </p:spPr>
        </p:sp>
      </p:grpSp>
      <p:sp>
        <p:nvSpPr>
          <p:cNvPr id="19" name="TextBox 19"/>
          <p:cNvSpPr txBox="1"/>
          <p:nvPr/>
        </p:nvSpPr>
        <p:spPr>
          <a:xfrm>
            <a:off x="845865" y="3674641"/>
            <a:ext cx="304651" cy="342751"/>
          </a:xfrm>
          <a:prstGeom prst="rect">
            <a:avLst/>
          </a:prstGeom>
        </p:spPr>
        <p:txBody>
          <a:bodyPr lIns="0" tIns="0" rIns="0" bIns="0" rtlCol="0" anchor="t">
            <a:spAutoFit/>
          </a:bodyPr>
          <a:lstStyle/>
          <a:p>
            <a:pPr algn="ctr">
              <a:lnSpc>
                <a:spcPts val="2375"/>
              </a:lnSpc>
            </a:pPr>
            <a:r>
              <a:rPr lang="en-US" sz="2375">
                <a:solidFill>
                  <a:srgbClr val="CAD6DE"/>
                </a:solidFill>
                <a:latin typeface="Arimo" panose="020B0604020202020204"/>
                <a:ea typeface="Arimo" panose="020B0604020202020204"/>
                <a:cs typeface="Arimo" panose="020B0604020202020204"/>
                <a:sym typeface="Arimo" panose="020B0604020202020204"/>
              </a:rPr>
              <a:t>2</a:t>
            </a:r>
            <a:endParaRPr lang="en-US" sz="2375">
              <a:solidFill>
                <a:srgbClr val="CAD6DE"/>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1456879" y="3629769"/>
            <a:ext cx="2539454" cy="345876"/>
          </a:xfrm>
          <a:prstGeom prst="rect">
            <a:avLst/>
          </a:prstGeom>
        </p:spPr>
        <p:txBody>
          <a:bodyPr lIns="0" tIns="0" rIns="0" bIns="0" rtlCol="0" anchor="t">
            <a:spAutoFit/>
          </a:bodyPr>
          <a:lstStyle/>
          <a:p>
            <a:pPr algn="l">
              <a:lnSpc>
                <a:spcPts val="2435"/>
              </a:lnSpc>
            </a:pPr>
            <a:r>
              <a:rPr lang="en-US" sz="1935">
                <a:solidFill>
                  <a:srgbClr val="CAD6DE"/>
                </a:solidFill>
                <a:latin typeface="Arimo" panose="020B0604020202020204"/>
                <a:ea typeface="Arimo" panose="020B0604020202020204"/>
                <a:cs typeface="Arimo" panose="020B0604020202020204"/>
                <a:sym typeface="Arimo" panose="020B0604020202020204"/>
              </a:rPr>
              <a:t>Test Scenarios</a:t>
            </a:r>
            <a:endParaRPr lang="en-US" sz="1935">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1456879" y="4047976"/>
            <a:ext cx="9217670"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Valid login, Invalid login, Error message validation</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2" name="Group 22"/>
          <p:cNvGrpSpPr/>
          <p:nvPr/>
        </p:nvGrpSpPr>
        <p:grpSpPr>
          <a:xfrm rot="0">
            <a:off x="755451" y="4882009"/>
            <a:ext cx="485626" cy="485626"/>
            <a:chOff x="0" y="0"/>
            <a:chExt cx="647502" cy="647502"/>
          </a:xfrm>
        </p:grpSpPr>
        <p:sp>
          <p:nvSpPr>
            <p:cNvPr id="23" name="Freeform 23"/>
            <p:cNvSpPr/>
            <p:nvPr/>
          </p:nvSpPr>
          <p:spPr>
            <a:xfrm>
              <a:off x="0" y="0"/>
              <a:ext cx="647573" cy="647573"/>
            </a:xfrm>
            <a:custGeom>
              <a:avLst/>
              <a:gdLst/>
              <a:ahLst/>
              <a:cxnLst/>
              <a:rect l="l" t="t" r="r" b="b"/>
              <a:pathLst>
                <a:path w="647573" h="647573">
                  <a:moveTo>
                    <a:pt x="0" y="43180"/>
                  </a:moveTo>
                  <a:cubicBezTo>
                    <a:pt x="0" y="19304"/>
                    <a:pt x="19304" y="0"/>
                    <a:pt x="43180" y="0"/>
                  </a:cubicBezTo>
                  <a:lnTo>
                    <a:pt x="604393" y="0"/>
                  </a:lnTo>
                  <a:cubicBezTo>
                    <a:pt x="628269" y="0"/>
                    <a:pt x="647573" y="19304"/>
                    <a:pt x="647573" y="43180"/>
                  </a:cubicBezTo>
                  <a:lnTo>
                    <a:pt x="647573" y="604393"/>
                  </a:lnTo>
                  <a:cubicBezTo>
                    <a:pt x="647573" y="628269"/>
                    <a:pt x="628269" y="647573"/>
                    <a:pt x="604393" y="647573"/>
                  </a:cubicBezTo>
                  <a:lnTo>
                    <a:pt x="43180" y="647573"/>
                  </a:lnTo>
                  <a:cubicBezTo>
                    <a:pt x="19304" y="647573"/>
                    <a:pt x="0" y="628269"/>
                    <a:pt x="0" y="604393"/>
                  </a:cubicBezTo>
                  <a:close/>
                </a:path>
              </a:pathLst>
            </a:custGeom>
            <a:solidFill>
              <a:srgbClr val="304755"/>
            </a:solidFill>
            <a:ln w="12700">
              <a:solidFill>
                <a:srgbClr val="000000"/>
              </a:solidFill>
            </a:ln>
          </p:spPr>
        </p:sp>
      </p:grpSp>
      <p:sp>
        <p:nvSpPr>
          <p:cNvPr id="24" name="TextBox 24"/>
          <p:cNvSpPr txBox="1"/>
          <p:nvPr/>
        </p:nvSpPr>
        <p:spPr>
          <a:xfrm>
            <a:off x="845865" y="4972422"/>
            <a:ext cx="304651" cy="342751"/>
          </a:xfrm>
          <a:prstGeom prst="rect">
            <a:avLst/>
          </a:prstGeom>
        </p:spPr>
        <p:txBody>
          <a:bodyPr lIns="0" tIns="0" rIns="0" bIns="0" rtlCol="0" anchor="t">
            <a:spAutoFit/>
          </a:bodyPr>
          <a:lstStyle/>
          <a:p>
            <a:pPr algn="ctr">
              <a:lnSpc>
                <a:spcPts val="2375"/>
              </a:lnSpc>
            </a:pPr>
            <a:r>
              <a:rPr lang="en-US" sz="2375">
                <a:solidFill>
                  <a:srgbClr val="CAD6DE"/>
                </a:solidFill>
                <a:latin typeface="Arimo" panose="020B0604020202020204"/>
                <a:ea typeface="Arimo" panose="020B0604020202020204"/>
                <a:cs typeface="Arimo" panose="020B0604020202020204"/>
                <a:sym typeface="Arimo" panose="020B0604020202020204"/>
              </a:rPr>
              <a:t>3</a:t>
            </a:r>
            <a:endParaRPr lang="en-US" sz="2375">
              <a:solidFill>
                <a:srgbClr val="CAD6DE"/>
              </a:solidFill>
              <a:latin typeface="Arimo" panose="020B0604020202020204"/>
              <a:ea typeface="Arimo" panose="020B0604020202020204"/>
              <a:cs typeface="Arimo" panose="020B0604020202020204"/>
              <a:sym typeface="Arimo" panose="020B0604020202020204"/>
            </a:endParaRPr>
          </a:p>
        </p:txBody>
      </p:sp>
      <p:sp>
        <p:nvSpPr>
          <p:cNvPr id="25" name="TextBox 25"/>
          <p:cNvSpPr txBox="1"/>
          <p:nvPr/>
        </p:nvSpPr>
        <p:spPr>
          <a:xfrm>
            <a:off x="1456879" y="4927550"/>
            <a:ext cx="2640062" cy="345876"/>
          </a:xfrm>
          <a:prstGeom prst="rect">
            <a:avLst/>
          </a:prstGeom>
        </p:spPr>
        <p:txBody>
          <a:bodyPr lIns="0" tIns="0" rIns="0" bIns="0" rtlCol="0" anchor="t">
            <a:spAutoFit/>
          </a:bodyPr>
          <a:lstStyle/>
          <a:p>
            <a:pPr algn="l">
              <a:lnSpc>
                <a:spcPts val="2435"/>
              </a:lnSpc>
            </a:pPr>
            <a:r>
              <a:rPr lang="en-US" sz="1935">
                <a:solidFill>
                  <a:srgbClr val="CAD6DE"/>
                </a:solidFill>
                <a:latin typeface="Arimo" panose="020B0604020202020204"/>
                <a:ea typeface="Arimo" panose="020B0604020202020204"/>
                <a:cs typeface="Arimo" panose="020B0604020202020204"/>
                <a:sym typeface="Arimo" panose="020B0604020202020204"/>
              </a:rPr>
              <a:t>Locator Strategy</a:t>
            </a:r>
            <a:endParaRPr lang="en-US" sz="1935">
              <a:solidFill>
                <a:srgbClr val="CAD6DE"/>
              </a:solidFill>
              <a:latin typeface="Arimo" panose="020B0604020202020204"/>
              <a:ea typeface="Arimo" panose="020B0604020202020204"/>
              <a:cs typeface="Arimo" panose="020B0604020202020204"/>
              <a:sym typeface="Arimo" panose="020B0604020202020204"/>
            </a:endParaRPr>
          </a:p>
        </p:txBody>
      </p:sp>
      <p:sp>
        <p:nvSpPr>
          <p:cNvPr id="26" name="TextBox 26"/>
          <p:cNvSpPr txBox="1"/>
          <p:nvPr/>
        </p:nvSpPr>
        <p:spPr>
          <a:xfrm>
            <a:off x="1456879" y="5345758"/>
            <a:ext cx="9217670"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ID, CSS, XPath for element identification</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7" name="Group 27"/>
          <p:cNvGrpSpPr/>
          <p:nvPr/>
        </p:nvGrpSpPr>
        <p:grpSpPr>
          <a:xfrm rot="0">
            <a:off x="755451" y="6179790"/>
            <a:ext cx="485626" cy="485626"/>
            <a:chOff x="0" y="0"/>
            <a:chExt cx="647502" cy="647502"/>
          </a:xfrm>
        </p:grpSpPr>
        <p:sp>
          <p:nvSpPr>
            <p:cNvPr id="28" name="Freeform 28"/>
            <p:cNvSpPr/>
            <p:nvPr/>
          </p:nvSpPr>
          <p:spPr>
            <a:xfrm>
              <a:off x="0" y="0"/>
              <a:ext cx="647573" cy="647573"/>
            </a:xfrm>
            <a:custGeom>
              <a:avLst/>
              <a:gdLst/>
              <a:ahLst/>
              <a:cxnLst/>
              <a:rect l="l" t="t" r="r" b="b"/>
              <a:pathLst>
                <a:path w="647573" h="647573">
                  <a:moveTo>
                    <a:pt x="0" y="43180"/>
                  </a:moveTo>
                  <a:cubicBezTo>
                    <a:pt x="0" y="19304"/>
                    <a:pt x="19304" y="0"/>
                    <a:pt x="43180" y="0"/>
                  </a:cubicBezTo>
                  <a:lnTo>
                    <a:pt x="604393" y="0"/>
                  </a:lnTo>
                  <a:cubicBezTo>
                    <a:pt x="628269" y="0"/>
                    <a:pt x="647573" y="19304"/>
                    <a:pt x="647573" y="43180"/>
                  </a:cubicBezTo>
                  <a:lnTo>
                    <a:pt x="647573" y="604393"/>
                  </a:lnTo>
                  <a:cubicBezTo>
                    <a:pt x="647573" y="628269"/>
                    <a:pt x="628269" y="647573"/>
                    <a:pt x="604393" y="647573"/>
                  </a:cubicBezTo>
                  <a:lnTo>
                    <a:pt x="43180" y="647573"/>
                  </a:lnTo>
                  <a:cubicBezTo>
                    <a:pt x="19304" y="647573"/>
                    <a:pt x="0" y="628269"/>
                    <a:pt x="0" y="604393"/>
                  </a:cubicBezTo>
                  <a:close/>
                </a:path>
              </a:pathLst>
            </a:custGeom>
            <a:solidFill>
              <a:srgbClr val="304755"/>
            </a:solidFill>
            <a:ln w="12700">
              <a:solidFill>
                <a:srgbClr val="000000"/>
              </a:solidFill>
            </a:ln>
          </p:spPr>
        </p:sp>
      </p:grpSp>
      <p:sp>
        <p:nvSpPr>
          <p:cNvPr id="29" name="TextBox 29"/>
          <p:cNvSpPr txBox="1"/>
          <p:nvPr/>
        </p:nvSpPr>
        <p:spPr>
          <a:xfrm>
            <a:off x="845865" y="6270204"/>
            <a:ext cx="304651" cy="342751"/>
          </a:xfrm>
          <a:prstGeom prst="rect">
            <a:avLst/>
          </a:prstGeom>
        </p:spPr>
        <p:txBody>
          <a:bodyPr lIns="0" tIns="0" rIns="0" bIns="0" rtlCol="0" anchor="t">
            <a:spAutoFit/>
          </a:bodyPr>
          <a:lstStyle/>
          <a:p>
            <a:pPr algn="ctr">
              <a:lnSpc>
                <a:spcPts val="2375"/>
              </a:lnSpc>
            </a:pPr>
            <a:r>
              <a:rPr lang="en-US" sz="2375">
                <a:solidFill>
                  <a:srgbClr val="CAD6DE"/>
                </a:solidFill>
                <a:latin typeface="Arimo" panose="020B0604020202020204"/>
                <a:ea typeface="Arimo" panose="020B0604020202020204"/>
                <a:cs typeface="Arimo" panose="020B0604020202020204"/>
                <a:sym typeface="Arimo" panose="020B0604020202020204"/>
              </a:rPr>
              <a:t>4</a:t>
            </a:r>
            <a:endParaRPr lang="en-US" sz="2375">
              <a:solidFill>
                <a:srgbClr val="CAD6DE"/>
              </a:solidFill>
              <a:latin typeface="Arimo" panose="020B0604020202020204"/>
              <a:ea typeface="Arimo" panose="020B0604020202020204"/>
              <a:cs typeface="Arimo" panose="020B0604020202020204"/>
              <a:sym typeface="Arimo" panose="020B0604020202020204"/>
            </a:endParaRPr>
          </a:p>
        </p:txBody>
      </p:sp>
      <p:sp>
        <p:nvSpPr>
          <p:cNvPr id="30" name="TextBox 30"/>
          <p:cNvSpPr txBox="1"/>
          <p:nvPr/>
        </p:nvSpPr>
        <p:spPr>
          <a:xfrm>
            <a:off x="1456879" y="6225331"/>
            <a:ext cx="3740497" cy="345876"/>
          </a:xfrm>
          <a:prstGeom prst="rect">
            <a:avLst/>
          </a:prstGeom>
        </p:spPr>
        <p:txBody>
          <a:bodyPr lIns="0" tIns="0" rIns="0" bIns="0" rtlCol="0" anchor="t">
            <a:spAutoFit/>
          </a:bodyPr>
          <a:lstStyle/>
          <a:p>
            <a:pPr algn="l">
              <a:lnSpc>
                <a:spcPts val="2435"/>
              </a:lnSpc>
            </a:pPr>
            <a:r>
              <a:rPr lang="en-US" sz="1935">
                <a:solidFill>
                  <a:srgbClr val="CAD6DE"/>
                </a:solidFill>
                <a:latin typeface="Arimo" panose="020B0604020202020204"/>
                <a:ea typeface="Arimo" panose="020B0604020202020204"/>
                <a:cs typeface="Arimo" panose="020B0604020202020204"/>
                <a:sym typeface="Arimo" panose="020B0604020202020204"/>
              </a:rPr>
              <a:t>Assertions &amp; Verification</a:t>
            </a:r>
            <a:endParaRPr lang="en-US" sz="1935">
              <a:solidFill>
                <a:srgbClr val="CAD6DE"/>
              </a:solidFill>
              <a:latin typeface="Arimo" panose="020B0604020202020204"/>
              <a:ea typeface="Arimo" panose="020B0604020202020204"/>
              <a:cs typeface="Arimo" panose="020B0604020202020204"/>
              <a:sym typeface="Arimo" panose="020B0604020202020204"/>
            </a:endParaRPr>
          </a:p>
        </p:txBody>
      </p:sp>
      <p:sp>
        <p:nvSpPr>
          <p:cNvPr id="31" name="TextBox 31"/>
          <p:cNvSpPr txBox="1"/>
          <p:nvPr/>
        </p:nvSpPr>
        <p:spPr>
          <a:xfrm>
            <a:off x="1456879" y="6643539"/>
            <a:ext cx="9217670"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Comprehensive validation steps for each scenario</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32" name="TextBox 32"/>
          <p:cNvSpPr txBox="1"/>
          <p:nvPr/>
        </p:nvSpPr>
        <p:spPr>
          <a:xfrm>
            <a:off x="755451" y="7350621"/>
            <a:ext cx="4130279" cy="400050"/>
          </a:xfrm>
          <a:prstGeom prst="rect">
            <a:avLst/>
          </a:prstGeom>
        </p:spPr>
        <p:txBody>
          <a:bodyPr lIns="0" tIns="0" rIns="0" bIns="0" rtlCol="0" anchor="t">
            <a:spAutoFit/>
          </a:bodyPr>
          <a:lstStyle/>
          <a:p>
            <a:pPr algn="l">
              <a:lnSpc>
                <a:spcPts val="2935"/>
              </a:lnSpc>
            </a:pPr>
            <a:r>
              <a:rPr lang="en-US" sz="2375">
                <a:solidFill>
                  <a:srgbClr val="FFFFFF"/>
                </a:solidFill>
                <a:latin typeface="Arimo" panose="020B0604020202020204"/>
                <a:ea typeface="Arimo" panose="020B0604020202020204"/>
                <a:cs typeface="Arimo" panose="020B0604020202020204"/>
                <a:sym typeface="Arimo" panose="020B0604020202020204"/>
              </a:rPr>
              <a:t>Challenges &amp; Solutions</a:t>
            </a:r>
            <a:endParaRPr lang="en-US" sz="2375">
              <a:solidFill>
                <a:srgbClr val="FFFFFF"/>
              </a:solidFill>
              <a:latin typeface="Arimo" panose="020B0604020202020204"/>
              <a:ea typeface="Arimo" panose="020B0604020202020204"/>
              <a:cs typeface="Arimo" panose="020B0604020202020204"/>
              <a:sym typeface="Arimo" panose="020B0604020202020204"/>
            </a:endParaRPr>
          </a:p>
        </p:txBody>
      </p:sp>
      <p:sp>
        <p:nvSpPr>
          <p:cNvPr id="33" name="TextBox 33"/>
          <p:cNvSpPr txBox="1"/>
          <p:nvPr/>
        </p:nvSpPr>
        <p:spPr>
          <a:xfrm>
            <a:off x="755451" y="8261597"/>
            <a:ext cx="4570214" cy="345876"/>
          </a:xfrm>
          <a:prstGeom prst="rect">
            <a:avLst/>
          </a:prstGeom>
        </p:spPr>
        <p:txBody>
          <a:bodyPr lIns="0" tIns="0" rIns="0" bIns="0" rtlCol="0" anchor="t">
            <a:spAutoFit/>
          </a:bodyPr>
          <a:lstStyle/>
          <a:p>
            <a:pPr algn="l">
              <a:lnSpc>
                <a:spcPts val="2435"/>
              </a:lnSpc>
            </a:pPr>
            <a:r>
              <a:rPr lang="en-US" sz="1935">
                <a:solidFill>
                  <a:srgbClr val="FFFFFF"/>
                </a:solidFill>
                <a:latin typeface="Arimo" panose="020B0604020202020204"/>
                <a:ea typeface="Arimo" panose="020B0604020202020204"/>
                <a:cs typeface="Arimo" panose="020B0604020202020204"/>
                <a:sym typeface="Arimo" panose="020B0604020202020204"/>
              </a:rPr>
              <a:t>Dynamic Validation Messages</a:t>
            </a:r>
            <a:endParaRPr lang="en-US" sz="1935">
              <a:solidFill>
                <a:srgbClr val="FFFFFF"/>
              </a:solidFill>
              <a:latin typeface="Arimo" panose="020B0604020202020204"/>
              <a:ea typeface="Arimo" panose="020B0604020202020204"/>
              <a:cs typeface="Arimo" panose="020B0604020202020204"/>
              <a:sym typeface="Arimo" panose="020B0604020202020204"/>
            </a:endParaRPr>
          </a:p>
        </p:txBody>
      </p:sp>
      <p:sp>
        <p:nvSpPr>
          <p:cNvPr id="34" name="TextBox 34"/>
          <p:cNvSpPr txBox="1"/>
          <p:nvPr/>
        </p:nvSpPr>
        <p:spPr>
          <a:xfrm>
            <a:off x="755451" y="8766125"/>
            <a:ext cx="4696271"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Handled with explicit waits and dynamic locators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35" name="TextBox 35"/>
          <p:cNvSpPr txBox="1"/>
          <p:nvPr/>
        </p:nvSpPr>
        <p:spPr>
          <a:xfrm>
            <a:off x="5987802" y="8261597"/>
            <a:ext cx="2539454" cy="345876"/>
          </a:xfrm>
          <a:prstGeom prst="rect">
            <a:avLst/>
          </a:prstGeom>
        </p:spPr>
        <p:txBody>
          <a:bodyPr lIns="0" tIns="0" rIns="0" bIns="0" rtlCol="0" anchor="t">
            <a:spAutoFit/>
          </a:bodyPr>
          <a:lstStyle/>
          <a:p>
            <a:pPr algn="l">
              <a:lnSpc>
                <a:spcPts val="2435"/>
              </a:lnSpc>
            </a:pPr>
            <a:r>
              <a:rPr lang="en-US" sz="1935">
                <a:solidFill>
                  <a:srgbClr val="FFFFFF"/>
                </a:solidFill>
                <a:latin typeface="Arimo" panose="020B0604020202020204"/>
                <a:ea typeface="Arimo" panose="020B0604020202020204"/>
                <a:cs typeface="Arimo" panose="020B0604020202020204"/>
                <a:sym typeface="Arimo" panose="020B0604020202020204"/>
              </a:rPr>
              <a:t>Timing Issues</a:t>
            </a:r>
            <a:endParaRPr lang="en-US" sz="1935">
              <a:solidFill>
                <a:srgbClr val="FFFFFF"/>
              </a:solidFill>
              <a:latin typeface="Arimo" panose="020B0604020202020204"/>
              <a:ea typeface="Arimo" panose="020B0604020202020204"/>
              <a:cs typeface="Arimo" panose="020B0604020202020204"/>
              <a:sym typeface="Arimo" panose="020B0604020202020204"/>
            </a:endParaRPr>
          </a:p>
        </p:txBody>
      </p:sp>
      <p:sp>
        <p:nvSpPr>
          <p:cNvPr id="36" name="TextBox 36"/>
          <p:cNvSpPr txBox="1"/>
          <p:nvPr/>
        </p:nvSpPr>
        <p:spPr>
          <a:xfrm>
            <a:off x="5987802" y="8766125"/>
            <a:ext cx="4696271" cy="402431"/>
          </a:xfrm>
          <a:prstGeom prst="rect">
            <a:avLst/>
          </a:prstGeom>
        </p:spPr>
        <p:txBody>
          <a:bodyPr lIns="0" tIns="0" rIns="0" bIns="0" rtlCol="0" anchor="t">
            <a:spAutoFit/>
          </a:bodyPr>
          <a:lstStyle/>
          <a:p>
            <a:pPr algn="l">
              <a:lnSpc>
                <a:spcPts val="2685"/>
              </a:lnSpc>
            </a:pPr>
            <a:r>
              <a:rPr lang="en-US" sz="1685">
                <a:solidFill>
                  <a:srgbClr val="CAD6DE"/>
                </a:solidFill>
                <a:latin typeface="Cabin" panose="00000500000000000000"/>
                <a:ea typeface="Cabin" panose="00000500000000000000"/>
                <a:cs typeface="Cabin" panose="00000500000000000000"/>
                <a:sym typeface="Cabin" panose="00000500000000000000"/>
              </a:rPr>
              <a:t>Resolved using explicit waits instead of hard sleeps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895945" y="657522"/>
            <a:ext cx="7825680" cy="800397"/>
          </a:xfrm>
          <a:prstGeom prst="rect">
            <a:avLst/>
          </a:prstGeom>
        </p:spPr>
        <p:txBody>
          <a:bodyPr lIns="0" tIns="0" rIns="0" bIns="0" rtlCol="0" anchor="t">
            <a:spAutoFit/>
          </a:bodyPr>
          <a:lstStyle/>
          <a:p>
            <a:pPr algn="l">
              <a:lnSpc>
                <a:spcPts val="5875"/>
              </a:lnSpc>
            </a:pPr>
            <a:r>
              <a:rPr lang="en-US" sz="4685">
                <a:solidFill>
                  <a:srgbClr val="FFFFFF"/>
                </a:solidFill>
                <a:latin typeface="Arimo" panose="020B0604020202020204"/>
                <a:ea typeface="Arimo" panose="020B0604020202020204"/>
                <a:cs typeface="Arimo" panose="020B0604020202020204"/>
                <a:sym typeface="Arimo" panose="020B0604020202020204"/>
              </a:rPr>
              <a:t>Module 2: PIM Module</a:t>
            </a:r>
            <a:endParaRPr lang="en-US" sz="4685">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895945" y="1522214"/>
            <a:ext cx="6468070" cy="414635"/>
          </a:xfrm>
          <a:prstGeom prst="rect">
            <a:avLst/>
          </a:prstGeom>
        </p:spPr>
        <p:txBody>
          <a:bodyPr lIns="0" tIns="0" rIns="0" bIns="0" rtlCol="0" anchor="t">
            <a:spAutoFit/>
          </a:bodyPr>
          <a:lstStyle/>
          <a:p>
            <a:pPr algn="l">
              <a:lnSpc>
                <a:spcPts val="2935"/>
              </a:lnSpc>
            </a:pPr>
            <a:r>
              <a:rPr lang="en-US" sz="2310">
                <a:solidFill>
                  <a:srgbClr val="FFFFFF"/>
                </a:solidFill>
                <a:latin typeface="Arimo" panose="020B0604020202020204"/>
                <a:ea typeface="Arimo" panose="020B0604020202020204"/>
                <a:cs typeface="Arimo" panose="020B0604020202020204"/>
                <a:sym typeface="Arimo" panose="020B0604020202020204"/>
              </a:rPr>
              <a:t>Kerolos Samuel – Automation Tester</a:t>
            </a:r>
            <a:endParaRPr lang="en-US" sz="231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895945" y="2010667"/>
            <a:ext cx="5815310" cy="480269"/>
          </a:xfrm>
          <a:prstGeom prst="rect">
            <a:avLst/>
          </a:prstGeom>
        </p:spPr>
        <p:txBody>
          <a:bodyPr lIns="0" tIns="0" rIns="0" bIns="0" rtlCol="0" anchor="t">
            <a:spAutoFit/>
          </a:bodyPr>
          <a:lstStyle/>
          <a:p>
            <a:pPr algn="l">
              <a:lnSpc>
                <a:spcPts val="3500"/>
              </a:lnSpc>
            </a:pPr>
            <a:r>
              <a:rPr lang="en-US" sz="2810">
                <a:solidFill>
                  <a:srgbClr val="FFFFFF"/>
                </a:solidFill>
                <a:latin typeface="Arimo" panose="020B0604020202020204"/>
                <a:ea typeface="Arimo" panose="020B0604020202020204"/>
                <a:cs typeface="Arimo" panose="020B0604020202020204"/>
                <a:sym typeface="Arimo" panose="020B0604020202020204"/>
              </a:rPr>
              <a:t>Page Objects Implemented</a:t>
            </a:r>
            <a:endParaRPr lang="en-US" sz="2810">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9" name="Group 9"/>
          <p:cNvGrpSpPr/>
          <p:nvPr/>
        </p:nvGrpSpPr>
        <p:grpSpPr>
          <a:xfrm rot="0">
            <a:off x="895945" y="2874912"/>
            <a:ext cx="5328048" cy="1451670"/>
            <a:chOff x="0" y="0"/>
            <a:chExt cx="7104063" cy="1935560"/>
          </a:xfrm>
        </p:grpSpPr>
        <p:sp>
          <p:nvSpPr>
            <p:cNvPr id="10" name="Freeform 10"/>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sp>
      </p:grpSp>
      <p:sp>
        <p:nvSpPr>
          <p:cNvPr id="11" name="TextBox 11"/>
          <p:cNvSpPr txBox="1"/>
          <p:nvPr/>
        </p:nvSpPr>
        <p:spPr>
          <a:xfrm>
            <a:off x="1151930" y="3092798"/>
            <a:ext cx="3011686" cy="414635"/>
          </a:xfrm>
          <a:prstGeom prst="rect">
            <a:avLst/>
          </a:prstGeom>
        </p:spPr>
        <p:txBody>
          <a:bodyPr lIns="0" tIns="0" rIns="0" bIns="0" rtlCol="0" anchor="t">
            <a:spAutoFit/>
          </a:bodyPr>
          <a:lstStyle/>
          <a:p>
            <a:pPr algn="l">
              <a:lnSpc>
                <a:spcPts val="2935"/>
              </a:lnSpc>
            </a:pPr>
            <a:r>
              <a:rPr lang="en-US" sz="2310">
                <a:solidFill>
                  <a:srgbClr val="CAD6DE"/>
                </a:solidFill>
                <a:latin typeface="Arimo" panose="020B0604020202020204"/>
                <a:ea typeface="Arimo" panose="020B0604020202020204"/>
                <a:cs typeface="Arimo" panose="020B0604020202020204"/>
                <a:sym typeface="Arimo" panose="020B0604020202020204"/>
              </a:rPr>
              <a:t>PimPage</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12" name="TextBox 12"/>
          <p:cNvSpPr txBox="1"/>
          <p:nvPr/>
        </p:nvSpPr>
        <p:spPr>
          <a:xfrm>
            <a:off x="1151930" y="3584822"/>
            <a:ext cx="4816079" cy="485775"/>
          </a:xfrm>
          <a:prstGeom prst="rect">
            <a:avLst/>
          </a:prstGeom>
        </p:spPr>
        <p:txBody>
          <a:bodyPr lIns="0" tIns="0" rIns="0" bIns="0" rtlCol="0" anchor="t">
            <a:spAutoFit/>
          </a:bodyPr>
          <a:lstStyle/>
          <a:p>
            <a:pPr algn="l">
              <a:lnSpc>
                <a:spcPts val="3185"/>
              </a:lnSpc>
            </a:pPr>
            <a:r>
              <a:rPr lang="en-US" sz="2000">
                <a:solidFill>
                  <a:srgbClr val="CAD6DE"/>
                </a:solidFill>
                <a:latin typeface="Cabin" panose="00000500000000000000"/>
                <a:ea typeface="Cabin" panose="00000500000000000000"/>
                <a:cs typeface="Cabin" panose="00000500000000000000"/>
                <a:sym typeface="Cabin" panose="00000500000000000000"/>
              </a:rPr>
              <a:t>Main PIM module page object</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3" name="Group 13"/>
          <p:cNvGrpSpPr/>
          <p:nvPr/>
        </p:nvGrpSpPr>
        <p:grpSpPr>
          <a:xfrm rot="0">
            <a:off x="6479976" y="2874912"/>
            <a:ext cx="5328048" cy="1451670"/>
            <a:chOff x="0" y="0"/>
            <a:chExt cx="7104063" cy="1935560"/>
          </a:xfrm>
        </p:grpSpPr>
        <p:sp>
          <p:nvSpPr>
            <p:cNvPr id="14" name="Freeform 14"/>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sp>
      </p:grpSp>
      <p:sp>
        <p:nvSpPr>
          <p:cNvPr id="15" name="TextBox 15"/>
          <p:cNvSpPr txBox="1"/>
          <p:nvPr/>
        </p:nvSpPr>
        <p:spPr>
          <a:xfrm>
            <a:off x="6735961" y="3092798"/>
            <a:ext cx="3398936" cy="414635"/>
          </a:xfrm>
          <a:prstGeom prst="rect">
            <a:avLst/>
          </a:prstGeom>
        </p:spPr>
        <p:txBody>
          <a:bodyPr lIns="0" tIns="0" rIns="0" bIns="0" rtlCol="0" anchor="t">
            <a:spAutoFit/>
          </a:bodyPr>
          <a:lstStyle/>
          <a:p>
            <a:pPr algn="l">
              <a:lnSpc>
                <a:spcPts val="2935"/>
              </a:lnSpc>
            </a:pPr>
            <a:r>
              <a:rPr lang="en-US" sz="2310">
                <a:solidFill>
                  <a:srgbClr val="CAD6DE"/>
                </a:solidFill>
                <a:latin typeface="Arimo" panose="020B0604020202020204"/>
                <a:ea typeface="Arimo" panose="020B0604020202020204"/>
                <a:cs typeface="Arimo" panose="020B0604020202020204"/>
                <a:sym typeface="Arimo" panose="020B0604020202020204"/>
              </a:rPr>
              <a:t>AddEmployeePage</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16" name="TextBox 16"/>
          <p:cNvSpPr txBox="1"/>
          <p:nvPr/>
        </p:nvSpPr>
        <p:spPr>
          <a:xfrm>
            <a:off x="6735961" y="3584822"/>
            <a:ext cx="4816079" cy="485775"/>
          </a:xfrm>
          <a:prstGeom prst="rect">
            <a:avLst/>
          </a:prstGeom>
        </p:spPr>
        <p:txBody>
          <a:bodyPr lIns="0" tIns="0" rIns="0" bIns="0" rtlCol="0" anchor="t">
            <a:spAutoFit/>
          </a:bodyPr>
          <a:lstStyle/>
          <a:p>
            <a:pPr algn="l">
              <a:lnSpc>
                <a:spcPts val="3185"/>
              </a:lnSpc>
            </a:pPr>
            <a:r>
              <a:rPr lang="en-US" sz="2000">
                <a:solidFill>
                  <a:srgbClr val="CAD6DE"/>
                </a:solidFill>
                <a:latin typeface="Cabin" panose="00000500000000000000"/>
                <a:ea typeface="Cabin" panose="00000500000000000000"/>
                <a:cs typeface="Cabin" panose="00000500000000000000"/>
                <a:sym typeface="Cabin" panose="00000500000000000000"/>
              </a:rPr>
              <a:t>Employee creation functionality</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7" name="Group 17"/>
          <p:cNvGrpSpPr/>
          <p:nvPr/>
        </p:nvGrpSpPr>
        <p:grpSpPr>
          <a:xfrm rot="0">
            <a:off x="12064007" y="2874912"/>
            <a:ext cx="5328048" cy="1451670"/>
            <a:chOff x="0" y="0"/>
            <a:chExt cx="7104063" cy="1935560"/>
          </a:xfrm>
        </p:grpSpPr>
        <p:sp>
          <p:nvSpPr>
            <p:cNvPr id="18" name="Freeform 18"/>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sp>
      </p:grpSp>
      <p:sp>
        <p:nvSpPr>
          <p:cNvPr id="19" name="TextBox 19"/>
          <p:cNvSpPr txBox="1"/>
          <p:nvPr/>
        </p:nvSpPr>
        <p:spPr>
          <a:xfrm>
            <a:off x="12319992" y="3092798"/>
            <a:ext cx="3339405" cy="414635"/>
          </a:xfrm>
          <a:prstGeom prst="rect">
            <a:avLst/>
          </a:prstGeom>
        </p:spPr>
        <p:txBody>
          <a:bodyPr lIns="0" tIns="0" rIns="0" bIns="0" rtlCol="0" anchor="t">
            <a:spAutoFit/>
          </a:bodyPr>
          <a:lstStyle/>
          <a:p>
            <a:pPr algn="l">
              <a:lnSpc>
                <a:spcPts val="2935"/>
              </a:lnSpc>
            </a:pPr>
            <a:r>
              <a:rPr lang="en-US" sz="2310">
                <a:solidFill>
                  <a:srgbClr val="CAD6DE"/>
                </a:solidFill>
                <a:latin typeface="Arimo" panose="020B0604020202020204"/>
                <a:ea typeface="Arimo" panose="020B0604020202020204"/>
                <a:cs typeface="Arimo" panose="020B0604020202020204"/>
                <a:sym typeface="Arimo" panose="020B0604020202020204"/>
              </a:rPr>
              <a:t>EmployeeListPage</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12319992" y="3584822"/>
            <a:ext cx="4816079" cy="485775"/>
          </a:xfrm>
          <a:prstGeom prst="rect">
            <a:avLst/>
          </a:prstGeom>
        </p:spPr>
        <p:txBody>
          <a:bodyPr lIns="0" tIns="0" rIns="0" bIns="0" rtlCol="0" anchor="t">
            <a:spAutoFit/>
          </a:bodyPr>
          <a:lstStyle/>
          <a:p>
            <a:pPr algn="l">
              <a:lnSpc>
                <a:spcPts val="3185"/>
              </a:lnSpc>
            </a:pPr>
            <a:r>
              <a:rPr lang="en-US" sz="2000">
                <a:solidFill>
                  <a:srgbClr val="CAD6DE"/>
                </a:solidFill>
                <a:latin typeface="Cabin" panose="00000500000000000000"/>
                <a:ea typeface="Cabin" panose="00000500000000000000"/>
                <a:cs typeface="Cabin" panose="00000500000000000000"/>
                <a:sym typeface="Cabin" panose="00000500000000000000"/>
              </a:rPr>
              <a:t>Employee listing and search</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1" name="TextBox 21"/>
          <p:cNvSpPr txBox="1"/>
          <p:nvPr/>
        </p:nvSpPr>
        <p:spPr>
          <a:xfrm>
            <a:off x="895945" y="4681984"/>
            <a:ext cx="4955679" cy="480269"/>
          </a:xfrm>
          <a:prstGeom prst="rect">
            <a:avLst/>
          </a:prstGeom>
        </p:spPr>
        <p:txBody>
          <a:bodyPr lIns="0" tIns="0" rIns="0" bIns="0" rtlCol="0" anchor="t">
            <a:spAutoFit/>
          </a:bodyPr>
          <a:lstStyle/>
          <a:p>
            <a:pPr algn="l">
              <a:lnSpc>
                <a:spcPts val="3500"/>
              </a:lnSpc>
            </a:pPr>
            <a:r>
              <a:rPr lang="en-US" sz="2810">
                <a:solidFill>
                  <a:srgbClr val="FFFFFF"/>
                </a:solidFill>
                <a:latin typeface="Arimo" panose="020B0604020202020204"/>
                <a:ea typeface="Arimo" panose="020B0604020202020204"/>
                <a:cs typeface="Arimo" panose="020B0604020202020204"/>
                <a:sym typeface="Arimo" panose="020B0604020202020204"/>
              </a:rPr>
              <a:t>Test Cases Automated</a:t>
            </a:r>
            <a:endParaRPr lang="en-US" sz="2810">
              <a:solidFill>
                <a:srgbClr val="FFFFFF"/>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nvSpPr>
        <p:spPr>
          <a:xfrm>
            <a:off x="895945" y="5470029"/>
            <a:ext cx="16496110" cy="485775"/>
          </a:xfrm>
          <a:prstGeom prst="rect">
            <a:avLst/>
          </a:prstGeom>
        </p:spPr>
        <p:txBody>
          <a:bodyPr lIns="0" tIns="0" rIns="0" bIns="0" rtlCol="0" anchor="t">
            <a:spAutoFit/>
          </a:bodyPr>
          <a:lstStyle/>
          <a:p>
            <a:pPr marL="301625" lvl="1" indent="-150495" algn="l">
              <a:lnSpc>
                <a:spcPts val="3185"/>
              </a:lnSpc>
              <a:buFont typeface="Arial" panose="020B0604020202020204"/>
              <a:buChar char="•"/>
            </a:pPr>
            <a:r>
              <a:rPr lang="en-US" sz="2000">
                <a:solidFill>
                  <a:srgbClr val="CAD6DE"/>
                </a:solidFill>
                <a:latin typeface="Cabin" panose="00000500000000000000"/>
                <a:ea typeface="Cabin" panose="00000500000000000000"/>
                <a:cs typeface="Cabin" panose="00000500000000000000"/>
                <a:sym typeface="Cabin" panose="00000500000000000000"/>
              </a:rPr>
              <a:t>Add Employee</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3" name="TextBox 23"/>
          <p:cNvSpPr txBox="1"/>
          <p:nvPr/>
        </p:nvSpPr>
        <p:spPr>
          <a:xfrm>
            <a:off x="895945" y="5969199"/>
            <a:ext cx="16496110" cy="485775"/>
          </a:xfrm>
          <a:prstGeom prst="rect">
            <a:avLst/>
          </a:prstGeom>
        </p:spPr>
        <p:txBody>
          <a:bodyPr lIns="0" tIns="0" rIns="0" bIns="0" rtlCol="0" anchor="t">
            <a:spAutoFit/>
          </a:bodyPr>
          <a:lstStyle/>
          <a:p>
            <a:pPr marL="301625" lvl="1" indent="-150495" algn="l">
              <a:lnSpc>
                <a:spcPts val="3185"/>
              </a:lnSpc>
              <a:buFont typeface="Arial" panose="020B0604020202020204"/>
              <a:buChar char="•"/>
            </a:pPr>
            <a:r>
              <a:rPr lang="en-US" sz="2000">
                <a:solidFill>
                  <a:srgbClr val="CAD6DE"/>
                </a:solidFill>
                <a:latin typeface="Cabin" panose="00000500000000000000"/>
                <a:ea typeface="Cabin" panose="00000500000000000000"/>
                <a:cs typeface="Cabin" panose="00000500000000000000"/>
                <a:sym typeface="Cabin" panose="00000500000000000000"/>
              </a:rPr>
              <a:t>Search Employee</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4" name="TextBox 24"/>
          <p:cNvSpPr txBox="1"/>
          <p:nvPr/>
        </p:nvSpPr>
        <p:spPr>
          <a:xfrm>
            <a:off x="895945" y="6468367"/>
            <a:ext cx="16496110" cy="485775"/>
          </a:xfrm>
          <a:prstGeom prst="rect">
            <a:avLst/>
          </a:prstGeom>
        </p:spPr>
        <p:txBody>
          <a:bodyPr lIns="0" tIns="0" rIns="0" bIns="0" rtlCol="0" anchor="t">
            <a:spAutoFit/>
          </a:bodyPr>
          <a:lstStyle/>
          <a:p>
            <a:pPr marL="301625" lvl="1" indent="-150495" algn="l">
              <a:lnSpc>
                <a:spcPts val="3185"/>
              </a:lnSpc>
              <a:buFont typeface="Arial" panose="020B0604020202020204"/>
              <a:buChar char="•"/>
            </a:pPr>
            <a:r>
              <a:rPr lang="en-US" sz="2000">
                <a:solidFill>
                  <a:srgbClr val="CAD6DE"/>
                </a:solidFill>
                <a:latin typeface="Cabin" panose="00000500000000000000"/>
                <a:ea typeface="Cabin" panose="00000500000000000000"/>
                <a:cs typeface="Cabin" panose="00000500000000000000"/>
                <a:sym typeface="Cabin" panose="00000500000000000000"/>
              </a:rPr>
              <a:t>Edit Employee</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5" name="TextBox 25"/>
          <p:cNvSpPr txBox="1"/>
          <p:nvPr/>
        </p:nvSpPr>
        <p:spPr>
          <a:xfrm>
            <a:off x="895945" y="6967537"/>
            <a:ext cx="16496110" cy="485775"/>
          </a:xfrm>
          <a:prstGeom prst="rect">
            <a:avLst/>
          </a:prstGeom>
        </p:spPr>
        <p:txBody>
          <a:bodyPr lIns="0" tIns="0" rIns="0" bIns="0" rtlCol="0" anchor="t">
            <a:spAutoFit/>
          </a:bodyPr>
          <a:lstStyle/>
          <a:p>
            <a:pPr marL="301625" lvl="1" indent="-150495" algn="l">
              <a:lnSpc>
                <a:spcPts val="3185"/>
              </a:lnSpc>
              <a:buFont typeface="Arial" panose="020B0604020202020204"/>
              <a:buChar char="•"/>
            </a:pPr>
            <a:r>
              <a:rPr lang="en-US" sz="2000">
                <a:solidFill>
                  <a:srgbClr val="CAD6DE"/>
                </a:solidFill>
                <a:latin typeface="Cabin" panose="00000500000000000000"/>
                <a:ea typeface="Cabin" panose="00000500000000000000"/>
                <a:cs typeface="Cabin" panose="00000500000000000000"/>
                <a:sym typeface="Cabin" panose="00000500000000000000"/>
              </a:rPr>
              <a:t>Delete Employee</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6" name="TextBox 26"/>
          <p:cNvSpPr txBox="1"/>
          <p:nvPr/>
        </p:nvSpPr>
        <p:spPr>
          <a:xfrm>
            <a:off x="895945" y="7466708"/>
            <a:ext cx="16496110" cy="485775"/>
          </a:xfrm>
          <a:prstGeom prst="rect">
            <a:avLst/>
          </a:prstGeom>
        </p:spPr>
        <p:txBody>
          <a:bodyPr lIns="0" tIns="0" rIns="0" bIns="0" rtlCol="0" anchor="t">
            <a:spAutoFit/>
          </a:bodyPr>
          <a:lstStyle/>
          <a:p>
            <a:pPr marL="301625" lvl="1" indent="-150495" algn="l">
              <a:lnSpc>
                <a:spcPts val="3185"/>
              </a:lnSpc>
              <a:buFont typeface="Arial" panose="020B0604020202020204"/>
              <a:buChar char="•"/>
            </a:pPr>
            <a:r>
              <a:rPr lang="en-US" sz="2000">
                <a:solidFill>
                  <a:srgbClr val="CAD6DE"/>
                </a:solidFill>
                <a:latin typeface="Cabin" panose="00000500000000000000"/>
                <a:ea typeface="Cabin" panose="00000500000000000000"/>
                <a:cs typeface="Cabin" panose="00000500000000000000"/>
                <a:sym typeface="Cabin" panose="00000500000000000000"/>
              </a:rPr>
              <a:t>Filter and advanced search</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
        <p:nvSpPr>
          <p:cNvPr id="27" name="TextBox 27"/>
          <p:cNvSpPr txBox="1"/>
          <p:nvPr/>
        </p:nvSpPr>
        <p:spPr>
          <a:xfrm>
            <a:off x="895945" y="8307884"/>
            <a:ext cx="5678686" cy="480269"/>
          </a:xfrm>
          <a:prstGeom prst="rect">
            <a:avLst/>
          </a:prstGeom>
        </p:spPr>
        <p:txBody>
          <a:bodyPr lIns="0" tIns="0" rIns="0" bIns="0" rtlCol="0" anchor="t">
            <a:spAutoFit/>
          </a:bodyPr>
          <a:lstStyle/>
          <a:p>
            <a:pPr algn="l">
              <a:lnSpc>
                <a:spcPts val="3500"/>
              </a:lnSpc>
            </a:pPr>
            <a:r>
              <a:rPr lang="en-US" sz="2810">
                <a:solidFill>
                  <a:srgbClr val="FFFFFF"/>
                </a:solidFill>
                <a:latin typeface="Arimo" panose="020B0604020202020204"/>
                <a:ea typeface="Arimo" panose="020B0604020202020204"/>
                <a:cs typeface="Arimo" panose="020B0604020202020204"/>
                <a:sym typeface="Arimo" panose="020B0604020202020204"/>
              </a:rPr>
              <a:t>Implementation Highlights</a:t>
            </a:r>
            <a:endParaRPr lang="en-US" sz="2810">
              <a:solidFill>
                <a:srgbClr val="FFFFFF"/>
              </a:solidFill>
              <a:latin typeface="Arimo" panose="020B0604020202020204"/>
              <a:ea typeface="Arimo" panose="020B0604020202020204"/>
              <a:cs typeface="Arimo" panose="020B0604020202020204"/>
              <a:sym typeface="Arimo" panose="020B0604020202020204"/>
            </a:endParaRPr>
          </a:p>
        </p:txBody>
      </p:sp>
      <p:sp>
        <p:nvSpPr>
          <p:cNvPr id="28" name="TextBox 28"/>
          <p:cNvSpPr txBox="1"/>
          <p:nvPr/>
        </p:nvSpPr>
        <p:spPr>
          <a:xfrm>
            <a:off x="895945" y="9095929"/>
            <a:ext cx="16496110" cy="485775"/>
          </a:xfrm>
          <a:prstGeom prst="rect">
            <a:avLst/>
          </a:prstGeom>
        </p:spPr>
        <p:txBody>
          <a:bodyPr lIns="0" tIns="0" rIns="0" bIns="0" rtlCol="0" anchor="t">
            <a:spAutoFit/>
          </a:bodyPr>
          <a:lstStyle/>
          <a:p>
            <a:pPr algn="l">
              <a:lnSpc>
                <a:spcPts val="3185"/>
              </a:lnSpc>
            </a:pPr>
            <a:r>
              <a:rPr lang="en-US" sz="2000">
                <a:solidFill>
                  <a:srgbClr val="CAD6DE"/>
                </a:solidFill>
                <a:latin typeface="Cabin" panose="00000500000000000000"/>
                <a:ea typeface="Cabin" panose="00000500000000000000"/>
                <a:cs typeface="Cabin" panose="00000500000000000000"/>
                <a:sym typeface="Cabin" panose="00000500000000000000"/>
              </a:rPr>
              <a:t>Locator strategies for dynamic tables, reusable methods, explicit waits, actions, and data-driven testing</a:t>
            </a:r>
            <a:endParaRPr lang="en-US" sz="2000">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956072" y="914995"/>
            <a:ext cx="9343430" cy="860524"/>
          </a:xfrm>
          <a:prstGeom prst="rect">
            <a:avLst/>
          </a:prstGeom>
        </p:spPr>
        <p:txBody>
          <a:bodyPr lIns="0" tIns="0" rIns="0" bIns="0" rtlCol="0" anchor="t">
            <a:spAutoFit/>
          </a:bodyPr>
          <a:lstStyle/>
          <a:p>
            <a:pPr algn="l">
              <a:lnSpc>
                <a:spcPts val="6310"/>
              </a:lnSpc>
            </a:pPr>
            <a:r>
              <a:rPr lang="en-US" sz="5000">
                <a:solidFill>
                  <a:srgbClr val="FFFFFF"/>
                </a:solidFill>
                <a:latin typeface="Arimo" panose="020B0604020202020204"/>
                <a:ea typeface="Arimo" panose="020B0604020202020204"/>
                <a:cs typeface="Arimo" panose="020B0604020202020204"/>
                <a:sym typeface="Arimo" panose="020B0604020202020204"/>
              </a:rPr>
              <a:t>Module 3: Admin Module</a:t>
            </a:r>
            <a:endParaRPr lang="en-US" sz="5000">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956072" y="1856185"/>
            <a:ext cx="7052965" cy="430114"/>
          </a:xfrm>
          <a:prstGeom prst="rect">
            <a:avLst/>
          </a:prstGeom>
        </p:spPr>
        <p:txBody>
          <a:bodyPr lIns="0" tIns="0" rIns="0" bIns="0" rtlCol="0" anchor="t">
            <a:spAutoFit/>
          </a:bodyPr>
          <a:lstStyle/>
          <a:p>
            <a:pPr algn="l">
              <a:lnSpc>
                <a:spcPts val="3125"/>
              </a:lnSpc>
            </a:pPr>
            <a:r>
              <a:rPr lang="en-US" sz="2500">
                <a:solidFill>
                  <a:srgbClr val="FFFFFF"/>
                </a:solidFill>
                <a:latin typeface="Arimo" panose="020B0604020202020204"/>
                <a:ea typeface="Arimo" panose="020B0604020202020204"/>
                <a:cs typeface="Arimo" panose="020B0604020202020204"/>
                <a:sym typeface="Arimo" panose="020B0604020202020204"/>
              </a:rPr>
              <a:t>Mohamed Goda – Automation Tester</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956072" y="2366963"/>
            <a:ext cx="6416576" cy="510480"/>
          </a:xfrm>
          <a:prstGeom prst="rect">
            <a:avLst/>
          </a:prstGeom>
        </p:spPr>
        <p:txBody>
          <a:bodyPr lIns="0" tIns="0" rIns="0" bIns="0" rtlCol="0" anchor="t">
            <a:spAutoFit/>
          </a:bodyPr>
          <a:lstStyle/>
          <a:p>
            <a:pPr algn="l">
              <a:lnSpc>
                <a:spcPts val="3750"/>
              </a:lnSpc>
            </a:pPr>
            <a:r>
              <a:rPr lang="en-US" sz="3000">
                <a:solidFill>
                  <a:srgbClr val="FFFFFF"/>
                </a:solidFill>
                <a:latin typeface="Arimo" panose="020B0604020202020204"/>
                <a:ea typeface="Arimo" panose="020B0604020202020204"/>
                <a:cs typeface="Arimo" panose="020B0604020202020204"/>
                <a:sym typeface="Arimo" panose="020B0604020202020204"/>
              </a:rPr>
              <a:t>Admin Page Responsibilities</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9" name="Freeform 9" descr="preencoded.png"/>
          <p:cNvSpPr/>
          <p:nvPr/>
        </p:nvSpPr>
        <p:spPr>
          <a:xfrm>
            <a:off x="1058466" y="3295575"/>
            <a:ext cx="409724" cy="409724"/>
          </a:xfrm>
          <a:custGeom>
            <a:avLst/>
            <a:gdLst/>
            <a:ahLst/>
            <a:cxnLst/>
            <a:rect l="l" t="t" r="r" b="b"/>
            <a:pathLst>
              <a:path w="409724" h="409724">
                <a:moveTo>
                  <a:pt x="0" y="0"/>
                </a:moveTo>
                <a:lnTo>
                  <a:pt x="409724" y="0"/>
                </a:lnTo>
                <a:lnTo>
                  <a:pt x="409724" y="409724"/>
                </a:lnTo>
                <a:lnTo>
                  <a:pt x="0" y="409724"/>
                </a:lnTo>
                <a:lnTo>
                  <a:pt x="0" y="0"/>
                </a:lnTo>
                <a:close/>
              </a:path>
            </a:pathLst>
          </a:custGeom>
          <a:blipFill>
            <a:blip r:embed="rId2">
              <a:extLst>
                <a:ext uri="{96DAC541-7B7A-43D3-8B79-37D633B846F1}">
                  <asvg:svgBlip xmlns:asvg="http://schemas.microsoft.com/office/drawing/2016/SVG/main" r:embed="rId3"/>
                </a:ext>
              </a:extLst>
            </a:blip>
            <a:stretch>
              <a:fillRect l="-7954" r="-7954"/>
            </a:stretch>
          </a:blipFill>
        </p:spPr>
      </p:sp>
      <p:sp>
        <p:nvSpPr>
          <p:cNvPr id="10" name="TextBox 10"/>
          <p:cNvSpPr txBox="1"/>
          <p:nvPr/>
        </p:nvSpPr>
        <p:spPr>
          <a:xfrm>
            <a:off x="1843682" y="3258591"/>
            <a:ext cx="3213795" cy="430114"/>
          </a:xfrm>
          <a:prstGeom prst="rect">
            <a:avLst/>
          </a:prstGeom>
        </p:spPr>
        <p:txBody>
          <a:bodyPr lIns="0" tIns="0" rIns="0" bIns="0" rtlCol="0" anchor="t">
            <a:spAutoFit/>
          </a:bodyPr>
          <a:lstStyle/>
          <a:p>
            <a:pPr algn="l">
              <a:lnSpc>
                <a:spcPts val="3125"/>
              </a:lnSpc>
            </a:pPr>
            <a:r>
              <a:rPr lang="en-US" sz="2500">
                <a:solidFill>
                  <a:srgbClr val="CAD6DE"/>
                </a:solidFill>
                <a:latin typeface="Arimo" panose="020B0604020202020204"/>
                <a:ea typeface="Arimo" panose="020B0604020202020204"/>
                <a:cs typeface="Arimo" panose="020B0604020202020204"/>
                <a:sym typeface="Arimo" panose="020B0604020202020204"/>
              </a:rPr>
              <a:t>Add User</a:t>
            </a:r>
            <a:endParaRPr 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11" name="TextBox 11"/>
          <p:cNvSpPr txBox="1"/>
          <p:nvPr/>
        </p:nvSpPr>
        <p:spPr>
          <a:xfrm>
            <a:off x="1843682" y="3766840"/>
            <a:ext cx="7129611"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Create new user accounts with roles and permissions</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12" name="Freeform 12" descr="preencoded.png"/>
          <p:cNvSpPr/>
          <p:nvPr/>
        </p:nvSpPr>
        <p:spPr>
          <a:xfrm>
            <a:off x="9417100" y="3295575"/>
            <a:ext cx="409724" cy="409724"/>
          </a:xfrm>
          <a:custGeom>
            <a:avLst/>
            <a:gdLst/>
            <a:ahLst/>
            <a:cxnLst/>
            <a:rect l="l" t="t" r="r" b="b"/>
            <a:pathLst>
              <a:path w="409724" h="409724">
                <a:moveTo>
                  <a:pt x="0" y="0"/>
                </a:moveTo>
                <a:lnTo>
                  <a:pt x="409724" y="0"/>
                </a:lnTo>
                <a:lnTo>
                  <a:pt x="409724" y="409724"/>
                </a:lnTo>
                <a:lnTo>
                  <a:pt x="0" y="409724"/>
                </a:lnTo>
                <a:lnTo>
                  <a:pt x="0" y="0"/>
                </a:lnTo>
                <a:close/>
              </a:path>
            </a:pathLst>
          </a:custGeom>
          <a:blipFill>
            <a:blip r:embed="rId2">
              <a:extLst>
                <a:ext uri="{96DAC541-7B7A-43D3-8B79-37D633B846F1}">
                  <asvg:svgBlip xmlns:asvg="http://schemas.microsoft.com/office/drawing/2016/SVG/main" r:embed="rId3"/>
                </a:ext>
              </a:extLst>
            </a:blip>
            <a:stretch>
              <a:fillRect l="-7954" r="-7954"/>
            </a:stretch>
          </a:blipFill>
        </p:spPr>
      </p:sp>
      <p:sp>
        <p:nvSpPr>
          <p:cNvPr id="13" name="TextBox 13"/>
          <p:cNvSpPr txBox="1"/>
          <p:nvPr/>
        </p:nvSpPr>
        <p:spPr>
          <a:xfrm>
            <a:off x="10202316" y="3258591"/>
            <a:ext cx="3213795" cy="430114"/>
          </a:xfrm>
          <a:prstGeom prst="rect">
            <a:avLst/>
          </a:prstGeom>
        </p:spPr>
        <p:txBody>
          <a:bodyPr lIns="0" tIns="0" rIns="0" bIns="0" rtlCol="0" anchor="t">
            <a:spAutoFit/>
          </a:bodyPr>
          <a:lstStyle/>
          <a:p>
            <a:pPr algn="l">
              <a:lnSpc>
                <a:spcPts val="3125"/>
              </a:lnSpc>
            </a:pPr>
            <a:r>
              <a:rPr lang="en-US" sz="2500">
                <a:solidFill>
                  <a:srgbClr val="CAD6DE"/>
                </a:solidFill>
                <a:latin typeface="Arimo" panose="020B0604020202020204"/>
                <a:ea typeface="Arimo" panose="020B0604020202020204"/>
                <a:cs typeface="Arimo" panose="020B0604020202020204"/>
                <a:sym typeface="Arimo" panose="020B0604020202020204"/>
              </a:rPr>
              <a:t>Search User</a:t>
            </a:r>
            <a:endParaRPr 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0202316" y="3766840"/>
            <a:ext cx="7129611"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Locate users by various criteria</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15" name="Freeform 15" descr="preencoded.png"/>
          <p:cNvSpPr/>
          <p:nvPr/>
        </p:nvSpPr>
        <p:spPr>
          <a:xfrm>
            <a:off x="1058466" y="4844132"/>
            <a:ext cx="409724" cy="409724"/>
          </a:xfrm>
          <a:custGeom>
            <a:avLst/>
            <a:gdLst/>
            <a:ahLst/>
            <a:cxnLst/>
            <a:rect l="l" t="t" r="r" b="b"/>
            <a:pathLst>
              <a:path w="409724" h="409724">
                <a:moveTo>
                  <a:pt x="0" y="0"/>
                </a:moveTo>
                <a:lnTo>
                  <a:pt x="409724" y="0"/>
                </a:lnTo>
                <a:lnTo>
                  <a:pt x="409724" y="409724"/>
                </a:lnTo>
                <a:lnTo>
                  <a:pt x="0" y="409724"/>
                </a:lnTo>
                <a:lnTo>
                  <a:pt x="0" y="0"/>
                </a:lnTo>
                <a:close/>
              </a:path>
            </a:pathLst>
          </a:custGeom>
          <a:blipFill>
            <a:blip r:embed="rId2">
              <a:extLst>
                <a:ext uri="{96DAC541-7B7A-43D3-8B79-37D633B846F1}">
                  <asvg:svgBlip xmlns:asvg="http://schemas.microsoft.com/office/drawing/2016/SVG/main" r:embed="rId3"/>
                </a:ext>
              </a:extLst>
            </a:blip>
            <a:stretch>
              <a:fillRect l="-7954" r="-7954"/>
            </a:stretch>
          </a:blipFill>
        </p:spPr>
      </p:sp>
      <p:sp>
        <p:nvSpPr>
          <p:cNvPr id="16" name="TextBox 16"/>
          <p:cNvSpPr txBox="1"/>
          <p:nvPr/>
        </p:nvSpPr>
        <p:spPr>
          <a:xfrm>
            <a:off x="1843682" y="4807149"/>
            <a:ext cx="3213795" cy="430114"/>
          </a:xfrm>
          <a:prstGeom prst="rect">
            <a:avLst/>
          </a:prstGeom>
        </p:spPr>
        <p:txBody>
          <a:bodyPr lIns="0" tIns="0" rIns="0" bIns="0" rtlCol="0" anchor="t">
            <a:spAutoFit/>
          </a:bodyPr>
          <a:lstStyle/>
          <a:p>
            <a:pPr algn="l">
              <a:lnSpc>
                <a:spcPts val="3125"/>
              </a:lnSpc>
            </a:pPr>
            <a:r>
              <a:rPr lang="en-US" sz="2500">
                <a:solidFill>
                  <a:srgbClr val="CAD6DE"/>
                </a:solidFill>
                <a:latin typeface="Arimo" panose="020B0604020202020204"/>
                <a:ea typeface="Arimo" panose="020B0604020202020204"/>
                <a:cs typeface="Arimo" panose="020B0604020202020204"/>
                <a:sym typeface="Arimo" panose="020B0604020202020204"/>
              </a:rPr>
              <a:t>Edit User</a:t>
            </a:r>
            <a:endParaRPr 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17" name="TextBox 17"/>
          <p:cNvSpPr txBox="1"/>
          <p:nvPr/>
        </p:nvSpPr>
        <p:spPr>
          <a:xfrm>
            <a:off x="1843682" y="5315396"/>
            <a:ext cx="7129611"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Modify user details and access levels</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18" name="Freeform 18" descr="preencoded.png"/>
          <p:cNvSpPr/>
          <p:nvPr/>
        </p:nvSpPr>
        <p:spPr>
          <a:xfrm>
            <a:off x="9417100" y="4844132"/>
            <a:ext cx="409724" cy="409724"/>
          </a:xfrm>
          <a:custGeom>
            <a:avLst/>
            <a:gdLst/>
            <a:ahLst/>
            <a:cxnLst/>
            <a:rect l="l" t="t" r="r" b="b"/>
            <a:pathLst>
              <a:path w="409724" h="409724">
                <a:moveTo>
                  <a:pt x="0" y="0"/>
                </a:moveTo>
                <a:lnTo>
                  <a:pt x="409724" y="0"/>
                </a:lnTo>
                <a:lnTo>
                  <a:pt x="409724" y="409724"/>
                </a:lnTo>
                <a:lnTo>
                  <a:pt x="0" y="409724"/>
                </a:lnTo>
                <a:lnTo>
                  <a:pt x="0" y="0"/>
                </a:lnTo>
                <a:close/>
              </a:path>
            </a:pathLst>
          </a:custGeom>
          <a:blipFill>
            <a:blip r:embed="rId2">
              <a:extLst>
                <a:ext uri="{96DAC541-7B7A-43D3-8B79-37D633B846F1}">
                  <asvg:svgBlip xmlns:asvg="http://schemas.microsoft.com/office/drawing/2016/SVG/main" r:embed="rId3"/>
                </a:ext>
              </a:extLst>
            </a:blip>
            <a:stretch>
              <a:fillRect l="-7954" r="-7954"/>
            </a:stretch>
          </a:blipFill>
        </p:spPr>
      </p:sp>
      <p:sp>
        <p:nvSpPr>
          <p:cNvPr id="19" name="TextBox 19"/>
          <p:cNvSpPr txBox="1"/>
          <p:nvPr/>
        </p:nvSpPr>
        <p:spPr>
          <a:xfrm>
            <a:off x="10202316" y="4807149"/>
            <a:ext cx="3213795" cy="430114"/>
          </a:xfrm>
          <a:prstGeom prst="rect">
            <a:avLst/>
          </a:prstGeom>
        </p:spPr>
        <p:txBody>
          <a:bodyPr lIns="0" tIns="0" rIns="0" bIns="0" rtlCol="0" anchor="t">
            <a:spAutoFit/>
          </a:bodyPr>
          <a:lstStyle/>
          <a:p>
            <a:pPr algn="l">
              <a:lnSpc>
                <a:spcPts val="3125"/>
              </a:lnSpc>
            </a:pPr>
            <a:r>
              <a:rPr lang="en-US" sz="2500">
                <a:solidFill>
                  <a:srgbClr val="CAD6DE"/>
                </a:solidFill>
                <a:latin typeface="Arimo" panose="020B0604020202020204"/>
                <a:ea typeface="Arimo" panose="020B0604020202020204"/>
                <a:cs typeface="Arimo" panose="020B0604020202020204"/>
                <a:sym typeface="Arimo" panose="020B0604020202020204"/>
              </a:rPr>
              <a:t>Delete User</a:t>
            </a:r>
            <a:endParaRPr 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20" name="TextBox 20"/>
          <p:cNvSpPr txBox="1"/>
          <p:nvPr/>
        </p:nvSpPr>
        <p:spPr>
          <a:xfrm>
            <a:off x="10202316" y="5315396"/>
            <a:ext cx="7129611"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Remove user accounts from system</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21" name="TextBox 21"/>
          <p:cNvSpPr txBox="1"/>
          <p:nvPr/>
        </p:nvSpPr>
        <p:spPr>
          <a:xfrm>
            <a:off x="956072" y="6219230"/>
            <a:ext cx="5896124" cy="510480"/>
          </a:xfrm>
          <a:prstGeom prst="rect">
            <a:avLst/>
          </a:prstGeom>
        </p:spPr>
        <p:txBody>
          <a:bodyPr lIns="0" tIns="0" rIns="0" bIns="0" rtlCol="0" anchor="t">
            <a:spAutoFit/>
          </a:bodyPr>
          <a:lstStyle/>
          <a:p>
            <a:pPr algn="l">
              <a:lnSpc>
                <a:spcPts val="3750"/>
              </a:lnSpc>
            </a:pPr>
            <a:r>
              <a:rPr lang="en-US" sz="3000">
                <a:solidFill>
                  <a:srgbClr val="FFFFFF"/>
                </a:solidFill>
                <a:latin typeface="Arimo" panose="020B0604020202020204"/>
                <a:ea typeface="Arimo" panose="020B0604020202020204"/>
                <a:cs typeface="Arimo" panose="020B0604020202020204"/>
                <a:sym typeface="Arimo" panose="020B0604020202020204"/>
              </a:rPr>
              <a:t>Technical Implementation</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nvSpPr>
        <p:spPr>
          <a:xfrm>
            <a:off x="956072" y="7053709"/>
            <a:ext cx="16375856"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Locating dynamic table rows, handling dropdowns and user roles, managing complex interactions</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23" name="TextBox 23"/>
          <p:cNvSpPr txBox="1"/>
          <p:nvPr/>
        </p:nvSpPr>
        <p:spPr>
          <a:xfrm>
            <a:off x="956072" y="7957543"/>
            <a:ext cx="5225802" cy="510480"/>
          </a:xfrm>
          <a:prstGeom prst="rect">
            <a:avLst/>
          </a:prstGeom>
        </p:spPr>
        <p:txBody>
          <a:bodyPr lIns="0" tIns="0" rIns="0" bIns="0" rtlCol="0" anchor="t">
            <a:spAutoFit/>
          </a:bodyPr>
          <a:lstStyle/>
          <a:p>
            <a:pPr algn="l">
              <a:lnSpc>
                <a:spcPts val="3750"/>
              </a:lnSpc>
            </a:pPr>
            <a:r>
              <a:rPr lang="en-US" sz="3000">
                <a:solidFill>
                  <a:srgbClr val="FFFFFF"/>
                </a:solidFill>
                <a:latin typeface="Arimo" panose="020B0604020202020204"/>
                <a:ea typeface="Arimo" panose="020B0604020202020204"/>
                <a:cs typeface="Arimo" panose="020B0604020202020204"/>
                <a:sym typeface="Arimo" panose="020B0604020202020204"/>
              </a:rPr>
              <a:t>Challenges &amp; Solutions</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4" name="TextBox 24"/>
          <p:cNvSpPr txBox="1"/>
          <p:nvPr/>
        </p:nvSpPr>
        <p:spPr>
          <a:xfrm>
            <a:off x="956072" y="8792021"/>
            <a:ext cx="16375856" cy="522685"/>
          </a:xfrm>
          <a:prstGeom prst="rect">
            <a:avLst/>
          </a:prstGeom>
        </p:spPr>
        <p:txBody>
          <a:bodyPr lIns="0" tIns="0" rIns="0" bIns="0" rtlCol="0" anchor="t">
            <a:spAutoFit/>
          </a:bodyPr>
          <a:lstStyle/>
          <a:p>
            <a:pPr algn="l">
              <a:lnSpc>
                <a:spcPts val="3435"/>
              </a:lnSpc>
            </a:pPr>
            <a:r>
              <a:rPr lang="en-US" sz="2125">
                <a:solidFill>
                  <a:srgbClr val="CAD6DE"/>
                </a:solidFill>
                <a:latin typeface="Cabin" panose="00000500000000000000"/>
                <a:ea typeface="Cabin" panose="00000500000000000000"/>
                <a:cs typeface="Cabin" panose="00000500000000000000"/>
                <a:sym typeface="Cabin" panose="00000500000000000000"/>
              </a:rPr>
              <a:t>Dynamic table elements handled with robust locator strategies, dropdown selections managed with explicit waits and action chains</a:t>
            </a:r>
            <a:endParaRPr lang="en-US" sz="2125">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rot="0">
            <a:off x="0" y="-38100"/>
            <a:ext cx="18288000" cy="10262235"/>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956072" y="914995"/>
            <a:ext cx="9343430" cy="808990"/>
          </a:xfrm>
          <a:prstGeom prst="rect">
            <a:avLst/>
          </a:prstGeom>
        </p:spPr>
        <p:txBody>
          <a:bodyPr lIns="0" tIns="0" rIns="0" bIns="0" rtlCol="0" anchor="t">
            <a:spAutoFit/>
          </a:bodyPr>
          <a:lstStyle/>
          <a:p>
            <a:pPr algn="l">
              <a:lnSpc>
                <a:spcPts val="6310"/>
              </a:lnSpc>
            </a:pPr>
            <a:r>
              <a:rPr lang="en-US" sz="5000">
                <a:solidFill>
                  <a:srgbClr val="FFFFFF"/>
                </a:solidFill>
                <a:latin typeface="Arimo" panose="020B0604020202020204"/>
                <a:ea typeface="Arimo" panose="020B0604020202020204"/>
                <a:cs typeface="Arimo" panose="020B0604020202020204"/>
                <a:sym typeface="Arimo" panose="020B0604020202020204"/>
              </a:rPr>
              <a:t>Module 4: MyInfo Module</a:t>
            </a:r>
            <a:endParaRPr lang="en-US" sz="5000">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956072" y="1856185"/>
            <a:ext cx="7052965" cy="400685"/>
          </a:xfrm>
          <a:prstGeom prst="rect">
            <a:avLst/>
          </a:prstGeom>
        </p:spPr>
        <p:txBody>
          <a:bodyPr lIns="0" tIns="0" rIns="0" bIns="0" rtlCol="0" anchor="t">
            <a:spAutoFit/>
          </a:bodyPr>
          <a:lstStyle/>
          <a:p>
            <a:pPr algn="l">
              <a:lnSpc>
                <a:spcPts val="3125"/>
              </a:lnSpc>
            </a:pPr>
            <a:r>
              <a:rPr lang="en-US" sz="2500">
                <a:solidFill>
                  <a:srgbClr val="FFFFFF"/>
                </a:solidFill>
                <a:latin typeface="Arimo" panose="020B0604020202020204"/>
                <a:ea typeface="Arimo" panose="020B0604020202020204"/>
                <a:cs typeface="Arimo" panose="020B0604020202020204"/>
                <a:sym typeface="Arimo" panose="020B0604020202020204"/>
              </a:rPr>
              <a:t>Zeyad Osama – Automation Tester</a:t>
            </a:r>
            <a:endParaRPr lang="en-US" sz="2500">
              <a:solidFill>
                <a:srgbClr val="FFFFFF"/>
              </a:solidFill>
              <a:latin typeface="Arimo" panose="020B0604020202020204"/>
              <a:ea typeface="Arimo" panose="020B0604020202020204"/>
              <a:cs typeface="Arimo" panose="020B0604020202020204"/>
              <a:sym typeface="Arimo" panose="020B0604020202020204"/>
            </a:endParaRPr>
          </a:p>
        </p:txBody>
      </p:sp>
      <p:sp>
        <p:nvSpPr>
          <p:cNvPr id="8" name="TextBox 8"/>
          <p:cNvSpPr txBox="1"/>
          <p:nvPr/>
        </p:nvSpPr>
        <p:spPr>
          <a:xfrm>
            <a:off x="956072" y="2366963"/>
            <a:ext cx="6416576" cy="480695"/>
          </a:xfrm>
          <a:prstGeom prst="rect">
            <a:avLst/>
          </a:prstGeom>
        </p:spPr>
        <p:txBody>
          <a:bodyPr lIns="0" tIns="0" rIns="0" bIns="0" rtlCol="0" anchor="t">
            <a:spAutoFit/>
          </a:bodyPr>
          <a:lstStyle/>
          <a:p>
            <a:pPr algn="l">
              <a:lnSpc>
                <a:spcPts val="3750"/>
              </a:lnSpc>
            </a:pPr>
            <a:r>
              <a:rPr lang="en-US" altLang="en-US" sz="3000">
                <a:solidFill>
                  <a:srgbClr val="FFFFFF"/>
                </a:solidFill>
                <a:latin typeface="Arimo" panose="020B0604020202020204"/>
                <a:ea typeface="Arimo" panose="020B0604020202020204"/>
                <a:cs typeface="Arimo" panose="020B0604020202020204"/>
                <a:sym typeface="Arimo" panose="020B0604020202020204"/>
              </a:rPr>
              <a:t>Page Objects Implemented</a:t>
            </a:r>
            <a:endParaRPr lang="en-US" alt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956072" y="4726980"/>
            <a:ext cx="5896124" cy="480695"/>
          </a:xfrm>
          <a:prstGeom prst="rect">
            <a:avLst/>
          </a:prstGeom>
        </p:spPr>
        <p:txBody>
          <a:bodyPr lIns="0" tIns="0" rIns="0" bIns="0" rtlCol="0" anchor="t">
            <a:spAutoFit/>
          </a:bodyPr>
          <a:lstStyle/>
          <a:p>
            <a:pPr algn="l">
              <a:lnSpc>
                <a:spcPts val="3750"/>
              </a:lnSpc>
            </a:pPr>
            <a:r>
              <a:rPr lang="en-US" altLang="en-US" sz="3000">
                <a:solidFill>
                  <a:srgbClr val="FFFFFF"/>
                </a:solidFill>
                <a:latin typeface="Arimo" panose="020B0604020202020204"/>
                <a:ea typeface="Arimo" panose="020B0604020202020204"/>
                <a:cs typeface="Arimo" panose="020B0604020202020204"/>
                <a:sym typeface="Arimo" panose="020B0604020202020204"/>
              </a:rPr>
              <a:t>Test Cases</a:t>
            </a:r>
            <a:endParaRPr lang="en-US" alt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nvSpPr>
        <p:spPr>
          <a:xfrm>
            <a:off x="990600" y="5236210"/>
            <a:ext cx="9055735" cy="1761490"/>
          </a:xfrm>
          <a:prstGeom prst="rect">
            <a:avLst/>
          </a:prstGeom>
        </p:spPr>
        <p:txBody>
          <a:bodyPr wrap="square" lIns="0" tIns="0" rIns="0" bIns="0" rtlCol="0" anchor="t">
            <a:spAutoFit/>
          </a:bodyPr>
          <a:lstStyle/>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Update Personal Details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Validate Minimum Age Requirement</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Upload &amp; Remove Profile Picture</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Field Validation (required fields, formats, dropdown consistency)</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p:txBody>
      </p:sp>
      <p:sp>
        <p:nvSpPr>
          <p:cNvPr id="23" name="TextBox 23"/>
          <p:cNvSpPr txBox="1"/>
          <p:nvPr/>
        </p:nvSpPr>
        <p:spPr>
          <a:xfrm>
            <a:off x="990362" y="7267298"/>
            <a:ext cx="5225802" cy="510480"/>
          </a:xfrm>
          <a:prstGeom prst="rect">
            <a:avLst/>
          </a:prstGeom>
        </p:spPr>
        <p:txBody>
          <a:bodyPr lIns="0" tIns="0" rIns="0" bIns="0" rtlCol="0" anchor="t">
            <a:spAutoFit/>
          </a:bodyPr>
          <a:lstStyle/>
          <a:p>
            <a:pPr algn="l">
              <a:lnSpc>
                <a:spcPts val="3750"/>
              </a:lnSpc>
            </a:pPr>
            <a:r>
              <a:rPr lang="en-US" sz="3000">
                <a:solidFill>
                  <a:srgbClr val="FFFFFF"/>
                </a:solidFill>
                <a:latin typeface="Arimo" panose="020B0604020202020204"/>
                <a:ea typeface="Arimo" panose="020B0604020202020204"/>
                <a:cs typeface="Arimo" panose="020B0604020202020204"/>
                <a:sym typeface="Arimo" panose="020B0604020202020204"/>
              </a:rPr>
              <a:t>Challenges &amp; Solutions</a:t>
            </a:r>
            <a:endParaRPr lang="en-US" sz="3000">
              <a:solidFill>
                <a:srgbClr val="FFFFFF"/>
              </a:solidFill>
              <a:latin typeface="Arimo" panose="020B0604020202020204"/>
              <a:ea typeface="Arimo" panose="020B0604020202020204"/>
              <a:cs typeface="Arimo" panose="020B0604020202020204"/>
              <a:sym typeface="Arimo" panose="020B0604020202020204"/>
            </a:endParaRPr>
          </a:p>
        </p:txBody>
      </p:sp>
      <p:sp>
        <p:nvSpPr>
          <p:cNvPr id="24" name="TextBox 24"/>
          <p:cNvSpPr txBox="1"/>
          <p:nvPr/>
        </p:nvSpPr>
        <p:spPr>
          <a:xfrm>
            <a:off x="1066800" y="7824470"/>
            <a:ext cx="16376015" cy="1936750"/>
          </a:xfrm>
          <a:prstGeom prst="rect">
            <a:avLst/>
          </a:prstGeom>
        </p:spPr>
        <p:txBody>
          <a:bodyPr lIns="0" tIns="0" rIns="0" bIns="0" rtlCol="0" anchor="t">
            <a:noAutofit/>
          </a:bodyPr>
          <a:lstStyle/>
          <a:p>
            <a:pPr indent="0" algn="l">
              <a:lnSpc>
                <a:spcPts val="3435"/>
              </a:lnSpc>
              <a:buFont typeface="Arial" panose="020B0604020202020204" pitchFamily="34" charset="0"/>
              <a:buNone/>
            </a:pPr>
            <a:r>
              <a:rPr lang="en-US" altLang="en-US" sz="2125">
                <a:solidFill>
                  <a:srgbClr val="CAD6DE"/>
                </a:solidFill>
                <a:latin typeface="Cabin" panose="00000500000000000000"/>
                <a:ea typeface="Cabin" panose="00000500000000000000"/>
                <a:cs typeface="Cabin" panose="00000500000000000000"/>
                <a:sym typeface="Cabin" panose="00000500000000000000"/>
              </a:rPr>
              <a:t>Dynamic Form Behavior (Different sections load dynamically and require accurate waits)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    ✔Solved using explicit waits, stable locators, and field readiness checks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Validation Rules (DOB, email format, phone formats, and required fields vary across sections)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   ✔Implemented robust negative test scenarios and validation message assertions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a:p>
            <a:pPr algn="l">
              <a:lnSpc>
                <a:spcPts val="3435"/>
              </a:lnSpc>
            </a:pP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33" name="Group 32"/>
          <p:cNvGrpSpPr/>
          <p:nvPr/>
        </p:nvGrpSpPr>
        <p:grpSpPr>
          <a:xfrm>
            <a:off x="381000" y="2958465"/>
            <a:ext cx="5261610" cy="1451610"/>
            <a:chOff x="1506" y="4475"/>
            <a:chExt cx="8391" cy="2286"/>
          </a:xfrm>
        </p:grpSpPr>
        <p:grpSp>
          <p:nvGrpSpPr>
            <p:cNvPr id="25" name="Group 9"/>
            <p:cNvGrpSpPr/>
            <p:nvPr/>
          </p:nvGrpSpPr>
          <p:grpSpPr>
            <a:xfrm rot="0">
              <a:off x="1506" y="4475"/>
              <a:ext cx="8391" cy="2286"/>
              <a:chOff x="0" y="0"/>
              <a:chExt cx="7104063" cy="1935560"/>
            </a:xfrm>
          </p:grpSpPr>
          <p:sp>
            <p:nvSpPr>
              <p:cNvPr id="26" name="Freeform 10"/>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sp>
        </p:grpSp>
        <p:sp>
          <p:nvSpPr>
            <p:cNvPr id="31" name="TextBox 10"/>
            <p:cNvSpPr txBox="1"/>
            <p:nvPr/>
          </p:nvSpPr>
          <p:spPr>
            <a:xfrm>
              <a:off x="1920" y="4556"/>
              <a:ext cx="5061" cy="631"/>
            </a:xfrm>
            <a:prstGeom prst="rect">
              <a:avLst/>
            </a:prstGeom>
          </p:spPr>
          <p:txBody>
            <a:bodyPr lIns="0" tIns="0" rIns="0" bIns="0" rtlCol="0" anchor="t">
              <a:spAutoFit/>
            </a:bodyPr>
            <a:lstStyle/>
            <a:p>
              <a:pPr algn="l">
                <a:lnSpc>
                  <a:spcPts val="3125"/>
                </a:lnSpc>
              </a:pPr>
              <a:r>
                <a:rPr lang="en-US" altLang="en-US" sz="2500">
                  <a:solidFill>
                    <a:srgbClr val="CAD6DE"/>
                  </a:solidFill>
                  <a:latin typeface="Arimo" panose="020B0604020202020204"/>
                  <a:ea typeface="Arimo" panose="020B0604020202020204"/>
                  <a:cs typeface="Arimo" panose="020B0604020202020204"/>
                  <a:sym typeface="Arimo" panose="020B0604020202020204"/>
                </a:rPr>
                <a:t>MyInfo Page</a:t>
              </a:r>
              <a:endParaRPr lang="en-US" alt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32" name="TextBox 11"/>
            <p:cNvSpPr txBox="1"/>
            <p:nvPr/>
          </p:nvSpPr>
          <p:spPr>
            <a:xfrm>
              <a:off x="1895" y="5223"/>
              <a:ext cx="7814" cy="1382"/>
            </a:xfrm>
            <a:prstGeom prst="rect">
              <a:avLst/>
            </a:prstGeom>
          </p:spPr>
          <p:txBody>
            <a:bodyPr wrap="square" lIns="0" tIns="0" rIns="0" bIns="0" rtlCol="0" anchor="t">
              <a:noAutofit/>
            </a:bodyPr>
            <a:lstStyle/>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Main module object containing navigation and section access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p:txBody>
        </p:sp>
      </p:grpSp>
      <p:grpSp>
        <p:nvGrpSpPr>
          <p:cNvPr id="37" name="Group 36"/>
          <p:cNvGrpSpPr/>
          <p:nvPr/>
        </p:nvGrpSpPr>
        <p:grpSpPr>
          <a:xfrm>
            <a:off x="5825490" y="2971437"/>
            <a:ext cx="6285865" cy="1452215"/>
            <a:chOff x="9735" y="6959"/>
            <a:chExt cx="8391" cy="2286"/>
          </a:xfrm>
        </p:grpSpPr>
        <p:grpSp>
          <p:nvGrpSpPr>
            <p:cNvPr id="27" name="Group 13"/>
            <p:cNvGrpSpPr/>
            <p:nvPr/>
          </p:nvGrpSpPr>
          <p:grpSpPr>
            <a:xfrm rot="0">
              <a:off x="9735" y="6959"/>
              <a:ext cx="8391" cy="2286"/>
              <a:chOff x="0" y="0"/>
              <a:chExt cx="7104063" cy="1935560"/>
            </a:xfrm>
          </p:grpSpPr>
          <p:sp>
            <p:nvSpPr>
              <p:cNvPr id="28" name="Freeform 14"/>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txBody>
              <a:bodyPr/>
              <a:p>
                <a:endParaRPr lang="en-US"/>
              </a:p>
            </p:txBody>
          </p:sp>
        </p:grpSp>
        <p:sp>
          <p:nvSpPr>
            <p:cNvPr id="35" name="TextBox 16"/>
            <p:cNvSpPr txBox="1"/>
            <p:nvPr/>
          </p:nvSpPr>
          <p:spPr>
            <a:xfrm>
              <a:off x="9900" y="7044"/>
              <a:ext cx="5061" cy="631"/>
            </a:xfrm>
            <a:prstGeom prst="rect">
              <a:avLst/>
            </a:prstGeom>
          </p:spPr>
          <p:txBody>
            <a:bodyPr lIns="0" tIns="0" rIns="0" bIns="0" rtlCol="0" anchor="t">
              <a:spAutoFit/>
            </a:bodyPr>
            <a:lstStyle/>
            <a:p>
              <a:pPr algn="l">
                <a:lnSpc>
                  <a:spcPts val="3125"/>
                </a:lnSpc>
              </a:pPr>
              <a:r>
                <a:rPr lang="en-US" altLang="en-US" sz="2500">
                  <a:solidFill>
                    <a:srgbClr val="CAD6DE"/>
                  </a:solidFill>
                  <a:latin typeface="Arimo" panose="020B0604020202020204"/>
                  <a:ea typeface="Arimo" panose="020B0604020202020204"/>
                  <a:cs typeface="Arimo" panose="020B0604020202020204"/>
                  <a:sym typeface="Arimo" panose="020B0604020202020204"/>
                </a:rPr>
                <a:t>Personal Details Page</a:t>
              </a:r>
              <a:endParaRPr lang="en-US" alt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36" name="TextBox 17"/>
            <p:cNvSpPr txBox="1"/>
            <p:nvPr/>
          </p:nvSpPr>
          <p:spPr>
            <a:xfrm>
              <a:off x="9882" y="7650"/>
              <a:ext cx="8200" cy="1386"/>
            </a:xfrm>
            <a:prstGeom prst="rect">
              <a:avLst/>
            </a:prstGeom>
          </p:spPr>
          <p:txBody>
            <a:bodyPr wrap="square" lIns="0" tIns="0" rIns="0" bIns="0" rtlCol="0" anchor="t">
              <a:spAutoFit/>
            </a:bodyPr>
            <a:lstStyle/>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Handles fields like name, employee ID, gender, nationality, DOB, and marital status</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p:txBody>
        </p:sp>
      </p:grpSp>
      <p:grpSp>
        <p:nvGrpSpPr>
          <p:cNvPr id="40" name="Group 39"/>
          <p:cNvGrpSpPr/>
          <p:nvPr/>
        </p:nvGrpSpPr>
        <p:grpSpPr>
          <a:xfrm>
            <a:off x="12302767" y="2958732"/>
            <a:ext cx="5328048" cy="1451670"/>
            <a:chOff x="18998" y="1380"/>
            <a:chExt cx="8391" cy="2286"/>
          </a:xfrm>
        </p:grpSpPr>
        <p:grpSp>
          <p:nvGrpSpPr>
            <p:cNvPr id="29" name="Group 17"/>
            <p:cNvGrpSpPr/>
            <p:nvPr/>
          </p:nvGrpSpPr>
          <p:grpSpPr>
            <a:xfrm rot="0">
              <a:off x="18998" y="1380"/>
              <a:ext cx="8391" cy="2286"/>
              <a:chOff x="0" y="0"/>
              <a:chExt cx="7104063" cy="1935560"/>
            </a:xfrm>
          </p:grpSpPr>
          <p:sp>
            <p:nvSpPr>
              <p:cNvPr id="30" name="Freeform 18"/>
              <p:cNvSpPr/>
              <p:nvPr/>
            </p:nvSpPr>
            <p:spPr>
              <a:xfrm>
                <a:off x="0" y="0"/>
                <a:ext cx="7104000" cy="1935607"/>
              </a:xfrm>
              <a:custGeom>
                <a:avLst/>
                <a:gdLst/>
                <a:ahLst/>
                <a:cxnLst/>
                <a:rect l="l" t="t" r="r" b="b"/>
                <a:pathLst>
                  <a:path w="7104000" h="1935607">
                    <a:moveTo>
                      <a:pt x="0" y="51181"/>
                    </a:moveTo>
                    <a:cubicBezTo>
                      <a:pt x="0" y="22860"/>
                      <a:pt x="22860" y="0"/>
                      <a:pt x="51181" y="0"/>
                    </a:cubicBezTo>
                    <a:lnTo>
                      <a:pt x="7052818" y="0"/>
                    </a:lnTo>
                    <a:cubicBezTo>
                      <a:pt x="7081139" y="0"/>
                      <a:pt x="7104000" y="22860"/>
                      <a:pt x="7104000" y="51181"/>
                    </a:cubicBezTo>
                    <a:lnTo>
                      <a:pt x="7104000" y="1884426"/>
                    </a:lnTo>
                    <a:cubicBezTo>
                      <a:pt x="7104000" y="1912747"/>
                      <a:pt x="7081139" y="1935607"/>
                      <a:pt x="7052818" y="1935607"/>
                    </a:cubicBezTo>
                    <a:lnTo>
                      <a:pt x="51181" y="1935607"/>
                    </a:lnTo>
                    <a:cubicBezTo>
                      <a:pt x="22860" y="1935607"/>
                      <a:pt x="0" y="1912747"/>
                      <a:pt x="0" y="1884426"/>
                    </a:cubicBezTo>
                    <a:close/>
                  </a:path>
                </a:pathLst>
              </a:custGeom>
              <a:solidFill>
                <a:srgbClr val="304755"/>
              </a:solidFill>
              <a:ln w="12700">
                <a:solidFill>
                  <a:srgbClr val="000000"/>
                </a:solidFill>
              </a:ln>
            </p:spPr>
          </p:sp>
        </p:grpSp>
        <p:sp>
          <p:nvSpPr>
            <p:cNvPr id="38" name="TextBox 13"/>
            <p:cNvSpPr txBox="1"/>
            <p:nvPr/>
          </p:nvSpPr>
          <p:spPr>
            <a:xfrm>
              <a:off x="19320" y="1500"/>
              <a:ext cx="5061" cy="631"/>
            </a:xfrm>
            <a:prstGeom prst="rect">
              <a:avLst/>
            </a:prstGeom>
          </p:spPr>
          <p:txBody>
            <a:bodyPr lIns="0" tIns="0" rIns="0" bIns="0" rtlCol="0" anchor="t">
              <a:spAutoFit/>
            </a:bodyPr>
            <a:lstStyle/>
            <a:p>
              <a:pPr algn="l">
                <a:lnSpc>
                  <a:spcPts val="3125"/>
                </a:lnSpc>
              </a:pPr>
              <a:r>
                <a:rPr lang="en-US" altLang="en-US" sz="2500">
                  <a:solidFill>
                    <a:srgbClr val="CAD6DE"/>
                  </a:solidFill>
                  <a:latin typeface="Arimo" panose="020B0604020202020204"/>
                  <a:ea typeface="Arimo" panose="020B0604020202020204"/>
                  <a:cs typeface="Arimo" panose="020B0604020202020204"/>
                  <a:sym typeface="Arimo" panose="020B0604020202020204"/>
                </a:rPr>
                <a:t>Contact Details Page</a:t>
              </a:r>
              <a:endParaRPr lang="en-US" altLang="en-US" sz="2500">
                <a:solidFill>
                  <a:srgbClr val="CAD6DE"/>
                </a:solidFill>
                <a:latin typeface="Arimo" panose="020B0604020202020204"/>
                <a:ea typeface="Arimo" panose="020B0604020202020204"/>
                <a:cs typeface="Arimo" panose="020B0604020202020204"/>
                <a:sym typeface="Arimo" panose="020B0604020202020204"/>
              </a:endParaRPr>
            </a:p>
          </p:txBody>
        </p:sp>
        <p:sp>
          <p:nvSpPr>
            <p:cNvPr id="39" name="TextBox 14"/>
            <p:cNvSpPr txBox="1"/>
            <p:nvPr/>
          </p:nvSpPr>
          <p:spPr>
            <a:xfrm>
              <a:off x="19320" y="2131"/>
              <a:ext cx="7861" cy="1387"/>
            </a:xfrm>
            <a:prstGeom prst="rect">
              <a:avLst/>
            </a:prstGeom>
          </p:spPr>
          <p:txBody>
            <a:bodyPr wrap="square" lIns="0" tIns="0" rIns="0" bIns="0" rtlCol="0" anchor="t">
              <a:spAutoFit/>
            </a:bodyPr>
            <a:lstStyle/>
            <a:p>
              <a:pPr algn="l">
                <a:lnSpc>
                  <a:spcPts val="3435"/>
                </a:lnSpc>
              </a:pPr>
              <a:r>
                <a:rPr lang="en-US" altLang="en-US" sz="2125">
                  <a:solidFill>
                    <a:srgbClr val="CAD6DE"/>
                  </a:solidFill>
                  <a:latin typeface="Cabin" panose="00000500000000000000"/>
                  <a:ea typeface="Cabin" panose="00000500000000000000"/>
                  <a:cs typeface="Cabin" panose="00000500000000000000"/>
                  <a:sym typeface="Cabin" panose="00000500000000000000"/>
                </a:rPr>
                <a:t>Phone numbers, addresses, email, and postal information.</a:t>
              </a:r>
              <a:endParaRPr lang="en-US" altLang="en-US" sz="2125">
                <a:solidFill>
                  <a:srgbClr val="CAD6DE"/>
                </a:solidFill>
                <a:latin typeface="Cabin" panose="00000500000000000000"/>
                <a:ea typeface="Cabin" panose="00000500000000000000"/>
                <a:cs typeface="Cabin" panose="00000500000000000000"/>
                <a:sym typeface="Cabin" panose="0000050000000000000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txBody>
            <a:bodyPr/>
            <a:p>
              <a:endParaRPr lang="en-US"/>
            </a:p>
          </p:txBody>
        </p:sp>
      </p:grpSp>
      <p:sp>
        <p:nvSpPr>
          <p:cNvPr id="6" name="TextBox 6"/>
          <p:cNvSpPr txBox="1"/>
          <p:nvPr/>
        </p:nvSpPr>
        <p:spPr>
          <a:xfrm>
            <a:off x="766465" y="564207"/>
            <a:ext cx="6558111" cy="682229"/>
          </a:xfrm>
          <a:prstGeom prst="rect">
            <a:avLst/>
          </a:prstGeom>
        </p:spPr>
        <p:txBody>
          <a:bodyPr lIns="0" tIns="0" rIns="0" bIns="0" rtlCol="0" anchor="t">
            <a:spAutoFit/>
          </a:bodyPr>
          <a:lstStyle/>
          <a:p>
            <a:pPr algn="l">
              <a:lnSpc>
                <a:spcPts val="5060"/>
              </a:lnSpc>
            </a:pPr>
            <a:r>
              <a:rPr lang="en-US" sz="4000">
                <a:solidFill>
                  <a:srgbClr val="FFFFFF"/>
                </a:solidFill>
                <a:latin typeface="Arimo" panose="020B0604020202020204"/>
                <a:ea typeface="Arimo" panose="020B0604020202020204"/>
                <a:cs typeface="Arimo" panose="020B0604020202020204"/>
                <a:sym typeface="Arimo" panose="020B0604020202020204"/>
              </a:rPr>
              <a:t>Test Cases Summary</a:t>
            </a:r>
            <a:endParaRPr lang="en-US" sz="4000">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rot="0">
            <a:off x="761703" y="1679674"/>
            <a:ext cx="16764595" cy="2558058"/>
            <a:chOff x="0" y="0"/>
            <a:chExt cx="22352793" cy="3410743"/>
          </a:xfrm>
        </p:grpSpPr>
        <p:sp>
          <p:nvSpPr>
            <p:cNvPr id="8" name="Freeform 8"/>
            <p:cNvSpPr/>
            <p:nvPr/>
          </p:nvSpPr>
          <p:spPr>
            <a:xfrm>
              <a:off x="0" y="0"/>
              <a:ext cx="22352761" cy="3410712"/>
            </a:xfrm>
            <a:custGeom>
              <a:avLst/>
              <a:gdLst/>
              <a:ahLst/>
              <a:cxnLst/>
              <a:rect l="l" t="t" r="r" b="b"/>
              <a:pathLst>
                <a:path w="22352761" h="3410712">
                  <a:moveTo>
                    <a:pt x="0" y="50165"/>
                  </a:moveTo>
                  <a:cubicBezTo>
                    <a:pt x="0" y="22479"/>
                    <a:pt x="22479" y="0"/>
                    <a:pt x="50292" y="0"/>
                  </a:cubicBezTo>
                  <a:lnTo>
                    <a:pt x="22302470" y="0"/>
                  </a:lnTo>
                  <a:lnTo>
                    <a:pt x="22302470" y="6350"/>
                  </a:lnTo>
                  <a:lnTo>
                    <a:pt x="22302470" y="0"/>
                  </a:lnTo>
                  <a:cubicBezTo>
                    <a:pt x="22330283" y="0"/>
                    <a:pt x="22352761" y="22479"/>
                    <a:pt x="22352761" y="50165"/>
                  </a:cubicBezTo>
                  <a:lnTo>
                    <a:pt x="22346411" y="50165"/>
                  </a:lnTo>
                  <a:lnTo>
                    <a:pt x="22352761" y="50165"/>
                  </a:lnTo>
                  <a:lnTo>
                    <a:pt x="22352761" y="3360547"/>
                  </a:lnTo>
                  <a:lnTo>
                    <a:pt x="22346411" y="3360547"/>
                  </a:lnTo>
                  <a:lnTo>
                    <a:pt x="22352761" y="3360547"/>
                  </a:lnTo>
                  <a:cubicBezTo>
                    <a:pt x="22352761" y="3388233"/>
                    <a:pt x="22330283" y="3410712"/>
                    <a:pt x="22302470" y="3410712"/>
                  </a:cubicBezTo>
                  <a:lnTo>
                    <a:pt x="22302470" y="3404362"/>
                  </a:lnTo>
                  <a:lnTo>
                    <a:pt x="22302470" y="3410712"/>
                  </a:lnTo>
                  <a:lnTo>
                    <a:pt x="50292" y="3410712"/>
                  </a:lnTo>
                  <a:lnTo>
                    <a:pt x="50292" y="3404362"/>
                  </a:lnTo>
                  <a:lnTo>
                    <a:pt x="50292" y="3410712"/>
                  </a:lnTo>
                  <a:cubicBezTo>
                    <a:pt x="22479" y="3410712"/>
                    <a:pt x="0" y="3388233"/>
                    <a:pt x="0" y="3360547"/>
                  </a:cubicBezTo>
                  <a:lnTo>
                    <a:pt x="0" y="50165"/>
                  </a:lnTo>
                  <a:lnTo>
                    <a:pt x="6350" y="50165"/>
                  </a:lnTo>
                  <a:lnTo>
                    <a:pt x="0" y="50165"/>
                  </a:lnTo>
                  <a:moveTo>
                    <a:pt x="12700" y="50165"/>
                  </a:moveTo>
                  <a:lnTo>
                    <a:pt x="12700" y="3360547"/>
                  </a:lnTo>
                  <a:lnTo>
                    <a:pt x="6350" y="3360547"/>
                  </a:lnTo>
                  <a:lnTo>
                    <a:pt x="12700" y="3360547"/>
                  </a:lnTo>
                  <a:cubicBezTo>
                    <a:pt x="12700" y="3381248"/>
                    <a:pt x="29464" y="3398012"/>
                    <a:pt x="50292" y="3398012"/>
                  </a:cubicBezTo>
                  <a:lnTo>
                    <a:pt x="22302470" y="3398012"/>
                  </a:lnTo>
                  <a:cubicBezTo>
                    <a:pt x="22323298" y="3398012"/>
                    <a:pt x="22340061" y="3381248"/>
                    <a:pt x="22340061" y="3360547"/>
                  </a:cubicBezTo>
                  <a:lnTo>
                    <a:pt x="22340061" y="50165"/>
                  </a:lnTo>
                  <a:cubicBezTo>
                    <a:pt x="22340061" y="29464"/>
                    <a:pt x="22323298" y="12700"/>
                    <a:pt x="22302470" y="12700"/>
                  </a:cubicBezTo>
                  <a:lnTo>
                    <a:pt x="50292" y="12700"/>
                  </a:lnTo>
                  <a:lnTo>
                    <a:pt x="50292" y="6350"/>
                  </a:lnTo>
                  <a:lnTo>
                    <a:pt x="50292" y="12700"/>
                  </a:lnTo>
                  <a:cubicBezTo>
                    <a:pt x="29464" y="12700"/>
                    <a:pt x="12700" y="29464"/>
                    <a:pt x="12700" y="50165"/>
                  </a:cubicBezTo>
                  <a:close/>
                </a:path>
              </a:pathLst>
            </a:custGeom>
            <a:solidFill>
              <a:srgbClr val="FFFFFF">
                <a:alpha val="5490"/>
              </a:srgbClr>
            </a:solidFill>
            <a:ln w="12700">
              <a:solidFill>
                <a:srgbClr val="000000"/>
              </a:solidFill>
            </a:ln>
          </p:spPr>
        </p:sp>
      </p:grpSp>
      <p:grpSp>
        <p:nvGrpSpPr>
          <p:cNvPr id="9" name="Group 9"/>
          <p:cNvGrpSpPr/>
          <p:nvPr/>
        </p:nvGrpSpPr>
        <p:grpSpPr>
          <a:xfrm rot="0">
            <a:off x="775990" y="1693961"/>
            <a:ext cx="16736020" cy="632371"/>
            <a:chOff x="0" y="0"/>
            <a:chExt cx="22314693" cy="843162"/>
          </a:xfrm>
        </p:grpSpPr>
        <p:sp>
          <p:nvSpPr>
            <p:cNvPr id="10" name="Freeform 10"/>
            <p:cNvSpPr/>
            <p:nvPr/>
          </p:nvSpPr>
          <p:spPr>
            <a:xfrm>
              <a:off x="0" y="0"/>
              <a:ext cx="22314663" cy="843153"/>
            </a:xfrm>
            <a:custGeom>
              <a:avLst/>
              <a:gdLst/>
              <a:ahLst/>
              <a:cxnLst/>
              <a:rect l="l" t="t" r="r" b="b"/>
              <a:pathLst>
                <a:path w="22314663" h="843153">
                  <a:moveTo>
                    <a:pt x="0" y="0"/>
                  </a:moveTo>
                  <a:lnTo>
                    <a:pt x="22314663" y="0"/>
                  </a:lnTo>
                  <a:lnTo>
                    <a:pt x="22314663" y="843153"/>
                  </a:lnTo>
                  <a:lnTo>
                    <a:pt x="0" y="843153"/>
                  </a:lnTo>
                  <a:close/>
                </a:path>
              </a:pathLst>
            </a:custGeom>
            <a:solidFill>
              <a:srgbClr val="FFFFFF">
                <a:alpha val="0"/>
              </a:srgbClr>
            </a:solidFill>
            <a:ln w="12700">
              <a:solidFill>
                <a:srgbClr val="000000"/>
              </a:solidFill>
            </a:ln>
          </p:spPr>
        </p:sp>
      </p:grpSp>
      <p:sp>
        <p:nvSpPr>
          <p:cNvPr id="11" name="TextBox 11"/>
          <p:cNvSpPr txBox="1"/>
          <p:nvPr/>
        </p:nvSpPr>
        <p:spPr>
          <a:xfrm>
            <a:off x="995065" y="1768227"/>
            <a:ext cx="5080248" cy="417165"/>
          </a:xfrm>
          <a:prstGeom prst="rect">
            <a:avLst/>
          </a:prstGeom>
        </p:spPr>
        <p:txBody>
          <a:bodyPr lIns="0" tIns="0" rIns="0" bIns="0" rtlCol="0" anchor="t">
            <a:spAutoFit/>
          </a:bodyPr>
          <a:lstStyle/>
          <a:p>
            <a:pPr algn="l">
              <a:lnSpc>
                <a:spcPts val="2750"/>
              </a:lnSpc>
            </a:pPr>
            <a:r>
              <a:rPr lang="en-US" sz="1685" b="1">
                <a:solidFill>
                  <a:srgbClr val="CAD6DE"/>
                </a:solidFill>
                <a:latin typeface="Cabin Bold" panose="00000800000000000000"/>
                <a:ea typeface="Cabin Bold" panose="00000800000000000000"/>
                <a:cs typeface="Cabin Bold" panose="00000800000000000000"/>
                <a:sym typeface="Cabin Bold" panose="00000800000000000000"/>
              </a:rPr>
              <a:t>Team Member</a:t>
            </a:r>
            <a:endParaRPr lang="en-US" sz="1685" b="1">
              <a:solidFill>
                <a:srgbClr val="CAD6DE"/>
              </a:solidFill>
              <a:latin typeface="Cabin Bold" panose="00000800000000000000"/>
              <a:ea typeface="Cabin Bold" panose="00000800000000000000"/>
              <a:cs typeface="Cabin Bold" panose="00000800000000000000"/>
              <a:sym typeface="Cabin Bold" panose="00000800000000000000"/>
            </a:endParaRPr>
          </a:p>
        </p:txBody>
      </p:sp>
      <p:sp>
        <p:nvSpPr>
          <p:cNvPr id="12" name="TextBox 12"/>
          <p:cNvSpPr txBox="1"/>
          <p:nvPr/>
        </p:nvSpPr>
        <p:spPr>
          <a:xfrm>
            <a:off x="6522690" y="1768227"/>
            <a:ext cx="5075485" cy="417165"/>
          </a:xfrm>
          <a:prstGeom prst="rect">
            <a:avLst/>
          </a:prstGeom>
        </p:spPr>
        <p:txBody>
          <a:bodyPr lIns="0" tIns="0" rIns="0" bIns="0" rtlCol="0" anchor="t">
            <a:spAutoFit/>
          </a:bodyPr>
          <a:lstStyle/>
          <a:p>
            <a:pPr algn="l">
              <a:lnSpc>
                <a:spcPts val="2750"/>
              </a:lnSpc>
            </a:pPr>
            <a:r>
              <a:rPr lang="en-US" sz="1685" b="1">
                <a:solidFill>
                  <a:srgbClr val="CAD6DE"/>
                </a:solidFill>
                <a:latin typeface="Cabin Bold" panose="00000800000000000000"/>
                <a:ea typeface="Cabin Bold" panose="00000800000000000000"/>
                <a:cs typeface="Cabin Bold" panose="00000800000000000000"/>
                <a:sym typeface="Cabin Bold" panose="00000800000000000000"/>
              </a:rPr>
              <a:t>Module</a:t>
            </a:r>
            <a:endParaRPr lang="en-US" sz="1685" b="1">
              <a:solidFill>
                <a:srgbClr val="CAD6DE"/>
              </a:solidFill>
              <a:latin typeface="Cabin Bold" panose="00000800000000000000"/>
              <a:ea typeface="Cabin Bold" panose="00000800000000000000"/>
              <a:cs typeface="Cabin Bold" panose="00000800000000000000"/>
              <a:sym typeface="Cabin Bold" panose="00000800000000000000"/>
            </a:endParaRPr>
          </a:p>
        </p:txBody>
      </p:sp>
      <p:sp>
        <p:nvSpPr>
          <p:cNvPr id="13" name="TextBox 13"/>
          <p:cNvSpPr txBox="1"/>
          <p:nvPr/>
        </p:nvSpPr>
        <p:spPr>
          <a:xfrm>
            <a:off x="12045554" y="1768227"/>
            <a:ext cx="5247531" cy="417165"/>
          </a:xfrm>
          <a:prstGeom prst="rect">
            <a:avLst/>
          </a:prstGeom>
        </p:spPr>
        <p:txBody>
          <a:bodyPr lIns="0" tIns="0" rIns="0" bIns="0" rtlCol="0" anchor="t">
            <a:spAutoFit/>
          </a:bodyPr>
          <a:lstStyle/>
          <a:p>
            <a:pPr algn="l">
              <a:lnSpc>
                <a:spcPts val="2750"/>
              </a:lnSpc>
            </a:pPr>
            <a:r>
              <a:rPr lang="en-US" sz="1685" b="1">
                <a:solidFill>
                  <a:srgbClr val="CAD6DE"/>
                </a:solidFill>
                <a:latin typeface="Cabin Bold" panose="00000800000000000000"/>
                <a:ea typeface="Cabin Bold" panose="00000800000000000000"/>
                <a:cs typeface="Cabin Bold" panose="00000800000000000000"/>
                <a:sym typeface="Cabin Bold" panose="00000800000000000000"/>
              </a:rPr>
              <a:t>Test Cases</a:t>
            </a:r>
            <a:endParaRPr lang="en-US" sz="1685" b="1">
              <a:solidFill>
                <a:srgbClr val="CAD6DE"/>
              </a:solidFill>
              <a:latin typeface="Cabin Bold" panose="00000800000000000000"/>
              <a:ea typeface="Cabin Bold" panose="00000800000000000000"/>
              <a:cs typeface="Cabin Bold" panose="00000800000000000000"/>
              <a:sym typeface="Cabin Bold" panose="00000800000000000000"/>
            </a:endParaRPr>
          </a:p>
        </p:txBody>
      </p:sp>
      <p:grpSp>
        <p:nvGrpSpPr>
          <p:cNvPr id="14" name="Group 14"/>
          <p:cNvGrpSpPr/>
          <p:nvPr/>
        </p:nvGrpSpPr>
        <p:grpSpPr>
          <a:xfrm rot="0">
            <a:off x="775990" y="2326332"/>
            <a:ext cx="16736020" cy="632371"/>
            <a:chOff x="0" y="0"/>
            <a:chExt cx="22314693" cy="843162"/>
          </a:xfrm>
        </p:grpSpPr>
        <p:sp>
          <p:nvSpPr>
            <p:cNvPr id="15" name="Freeform 15"/>
            <p:cNvSpPr/>
            <p:nvPr/>
          </p:nvSpPr>
          <p:spPr>
            <a:xfrm>
              <a:off x="0" y="0"/>
              <a:ext cx="22314663" cy="843153"/>
            </a:xfrm>
            <a:custGeom>
              <a:avLst/>
              <a:gdLst/>
              <a:ahLst/>
              <a:cxnLst/>
              <a:rect l="l" t="t" r="r" b="b"/>
              <a:pathLst>
                <a:path w="22314663" h="843153">
                  <a:moveTo>
                    <a:pt x="0" y="0"/>
                  </a:moveTo>
                  <a:lnTo>
                    <a:pt x="22314663" y="0"/>
                  </a:lnTo>
                  <a:lnTo>
                    <a:pt x="22314663" y="843153"/>
                  </a:lnTo>
                  <a:lnTo>
                    <a:pt x="0" y="843153"/>
                  </a:lnTo>
                  <a:close/>
                </a:path>
              </a:pathLst>
            </a:custGeom>
            <a:solidFill>
              <a:srgbClr val="000000">
                <a:alpha val="0"/>
              </a:srgbClr>
            </a:solidFill>
            <a:ln w="12700">
              <a:solidFill>
                <a:srgbClr val="000000"/>
              </a:solidFill>
            </a:ln>
          </p:spPr>
        </p:sp>
      </p:grpSp>
      <p:sp>
        <p:nvSpPr>
          <p:cNvPr id="16" name="TextBox 16"/>
          <p:cNvSpPr txBox="1"/>
          <p:nvPr/>
        </p:nvSpPr>
        <p:spPr>
          <a:xfrm>
            <a:off x="995065" y="2400597"/>
            <a:ext cx="5080248"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Ahmed Ali</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17" name="TextBox 17"/>
          <p:cNvSpPr txBox="1"/>
          <p:nvPr/>
        </p:nvSpPr>
        <p:spPr>
          <a:xfrm>
            <a:off x="6522690" y="2400597"/>
            <a:ext cx="5075485"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Login Module</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18" name="TextBox 18"/>
          <p:cNvSpPr txBox="1"/>
          <p:nvPr/>
        </p:nvSpPr>
        <p:spPr>
          <a:xfrm>
            <a:off x="12045554" y="2400597"/>
            <a:ext cx="5247531"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3 scenarios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9" name="Group 19"/>
          <p:cNvGrpSpPr/>
          <p:nvPr/>
        </p:nvGrpSpPr>
        <p:grpSpPr>
          <a:xfrm rot="0">
            <a:off x="775990" y="2958702"/>
            <a:ext cx="16736020" cy="632371"/>
            <a:chOff x="0" y="0"/>
            <a:chExt cx="22314693" cy="843162"/>
          </a:xfrm>
        </p:grpSpPr>
        <p:sp>
          <p:nvSpPr>
            <p:cNvPr id="20" name="Freeform 20"/>
            <p:cNvSpPr/>
            <p:nvPr/>
          </p:nvSpPr>
          <p:spPr>
            <a:xfrm>
              <a:off x="0" y="0"/>
              <a:ext cx="22314663" cy="843153"/>
            </a:xfrm>
            <a:custGeom>
              <a:avLst/>
              <a:gdLst/>
              <a:ahLst/>
              <a:cxnLst/>
              <a:rect l="l" t="t" r="r" b="b"/>
              <a:pathLst>
                <a:path w="22314663" h="843153">
                  <a:moveTo>
                    <a:pt x="0" y="0"/>
                  </a:moveTo>
                  <a:lnTo>
                    <a:pt x="22314663" y="0"/>
                  </a:lnTo>
                  <a:lnTo>
                    <a:pt x="22314663" y="843153"/>
                  </a:lnTo>
                  <a:lnTo>
                    <a:pt x="0" y="843153"/>
                  </a:lnTo>
                  <a:close/>
                </a:path>
              </a:pathLst>
            </a:custGeom>
            <a:solidFill>
              <a:srgbClr val="FFFFFF">
                <a:alpha val="0"/>
              </a:srgbClr>
            </a:solidFill>
            <a:ln w="12700">
              <a:solidFill>
                <a:srgbClr val="000000"/>
              </a:solidFill>
            </a:ln>
          </p:spPr>
        </p:sp>
      </p:grpSp>
      <p:sp>
        <p:nvSpPr>
          <p:cNvPr id="21" name="TextBox 21"/>
          <p:cNvSpPr txBox="1"/>
          <p:nvPr/>
        </p:nvSpPr>
        <p:spPr>
          <a:xfrm>
            <a:off x="995065" y="3032969"/>
            <a:ext cx="5080248"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Kerolos Samuel</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22" name="TextBox 22"/>
          <p:cNvSpPr txBox="1"/>
          <p:nvPr/>
        </p:nvSpPr>
        <p:spPr>
          <a:xfrm>
            <a:off x="6522690" y="3032969"/>
            <a:ext cx="5075485"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PIM Module</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23" name="TextBox 23"/>
          <p:cNvSpPr txBox="1"/>
          <p:nvPr/>
        </p:nvSpPr>
        <p:spPr>
          <a:xfrm>
            <a:off x="12045554" y="3032969"/>
            <a:ext cx="5247531"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5 scenarios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4" name="Group 24"/>
          <p:cNvGrpSpPr/>
          <p:nvPr/>
        </p:nvGrpSpPr>
        <p:grpSpPr>
          <a:xfrm rot="0">
            <a:off x="775990" y="3591074"/>
            <a:ext cx="16736020" cy="632371"/>
            <a:chOff x="0" y="0"/>
            <a:chExt cx="22314693" cy="843162"/>
          </a:xfrm>
        </p:grpSpPr>
        <p:sp>
          <p:nvSpPr>
            <p:cNvPr id="25" name="Freeform 25"/>
            <p:cNvSpPr/>
            <p:nvPr/>
          </p:nvSpPr>
          <p:spPr>
            <a:xfrm>
              <a:off x="0" y="0"/>
              <a:ext cx="22314663" cy="843153"/>
            </a:xfrm>
            <a:custGeom>
              <a:avLst/>
              <a:gdLst/>
              <a:ahLst/>
              <a:cxnLst/>
              <a:rect l="l" t="t" r="r" b="b"/>
              <a:pathLst>
                <a:path w="22314663" h="843153">
                  <a:moveTo>
                    <a:pt x="0" y="0"/>
                  </a:moveTo>
                  <a:lnTo>
                    <a:pt x="22314663" y="0"/>
                  </a:lnTo>
                  <a:lnTo>
                    <a:pt x="22314663" y="843153"/>
                  </a:lnTo>
                  <a:lnTo>
                    <a:pt x="0" y="843153"/>
                  </a:lnTo>
                  <a:close/>
                </a:path>
              </a:pathLst>
            </a:custGeom>
            <a:solidFill>
              <a:srgbClr val="000000">
                <a:alpha val="0"/>
              </a:srgbClr>
            </a:solidFill>
            <a:ln w="12700">
              <a:solidFill>
                <a:srgbClr val="000000"/>
              </a:solidFill>
            </a:ln>
          </p:spPr>
        </p:sp>
      </p:grpSp>
      <p:sp>
        <p:nvSpPr>
          <p:cNvPr id="26" name="TextBox 26"/>
          <p:cNvSpPr txBox="1"/>
          <p:nvPr/>
        </p:nvSpPr>
        <p:spPr>
          <a:xfrm>
            <a:off x="995065" y="3665339"/>
            <a:ext cx="5080248"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Mohamed Goda</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27" name="TextBox 27"/>
          <p:cNvSpPr txBox="1"/>
          <p:nvPr/>
        </p:nvSpPr>
        <p:spPr>
          <a:xfrm>
            <a:off x="6522690" y="3665339"/>
            <a:ext cx="5075485"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Admin Module</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28" name="TextBox 28"/>
          <p:cNvSpPr txBox="1"/>
          <p:nvPr/>
        </p:nvSpPr>
        <p:spPr>
          <a:xfrm>
            <a:off x="12045554" y="3665339"/>
            <a:ext cx="5247531" cy="41716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4 scenarios</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29" name="TextBox 29"/>
          <p:cNvSpPr txBox="1"/>
          <p:nvPr/>
        </p:nvSpPr>
        <p:spPr>
          <a:xfrm>
            <a:off x="685820" y="5296129"/>
            <a:ext cx="3604618" cy="415081"/>
          </a:xfrm>
          <a:prstGeom prst="rect">
            <a:avLst/>
          </a:prstGeom>
        </p:spPr>
        <p:txBody>
          <a:bodyPr lIns="0" tIns="0" rIns="0" bIns="0" rtlCol="0" anchor="t">
            <a:spAutoFit/>
          </a:bodyPr>
          <a:lstStyle/>
          <a:p>
            <a:pPr algn="l">
              <a:lnSpc>
                <a:spcPts val="3000"/>
              </a:lnSpc>
            </a:pPr>
            <a:r>
              <a:rPr lang="en-US" sz="2375">
                <a:solidFill>
                  <a:srgbClr val="FFFFFF"/>
                </a:solidFill>
                <a:latin typeface="Arimo" panose="020B0604020202020204"/>
                <a:ea typeface="Arimo" panose="020B0604020202020204"/>
                <a:cs typeface="Arimo" panose="020B0604020202020204"/>
                <a:sym typeface="Arimo" panose="020B0604020202020204"/>
              </a:rPr>
              <a:t>Coverage Overview</a:t>
            </a:r>
            <a:endParaRPr lang="en-US" sz="2375">
              <a:solidFill>
                <a:srgbClr val="FFFFFF"/>
              </a:solidFill>
              <a:latin typeface="Arimo" panose="020B0604020202020204"/>
              <a:ea typeface="Arimo" panose="020B0604020202020204"/>
              <a:cs typeface="Arimo" panose="020B0604020202020204"/>
              <a:sym typeface="Arimo" panose="020B0604020202020204"/>
            </a:endParaRPr>
          </a:p>
        </p:txBody>
      </p:sp>
      <p:sp>
        <p:nvSpPr>
          <p:cNvPr id="30" name="TextBox 30"/>
          <p:cNvSpPr txBox="1"/>
          <p:nvPr/>
        </p:nvSpPr>
        <p:spPr>
          <a:xfrm>
            <a:off x="536575" y="7429500"/>
            <a:ext cx="2693670" cy="464185"/>
          </a:xfrm>
          <a:prstGeom prst="rect">
            <a:avLst/>
          </a:prstGeom>
        </p:spPr>
        <p:txBody>
          <a:bodyPr lIns="0" tIns="0" rIns="0" bIns="0" rtlCol="0" anchor="t">
            <a:noAutofit/>
          </a:bodyPr>
          <a:lstStyle/>
          <a:p>
            <a:pPr algn="ctr">
              <a:lnSpc>
                <a:spcPts val="4250"/>
              </a:lnSpc>
            </a:pPr>
            <a:r>
              <a:rPr lang="en-US" sz="4250">
                <a:solidFill>
                  <a:srgbClr val="CAD6DE"/>
                </a:solidFill>
                <a:latin typeface="Arimo" panose="020B0604020202020204"/>
                <a:ea typeface="Arimo" panose="020B0604020202020204"/>
                <a:cs typeface="Arimo" panose="020B0604020202020204"/>
                <a:sym typeface="Arimo" panose="020B0604020202020204"/>
              </a:rPr>
              <a:t>3</a:t>
            </a:r>
            <a:endParaRPr lang="en-US" sz="4250">
              <a:solidFill>
                <a:srgbClr val="CAD6DE"/>
              </a:solidFill>
              <a:latin typeface="Arimo" panose="020B0604020202020204"/>
              <a:ea typeface="Arimo" panose="020B0604020202020204"/>
              <a:cs typeface="Arimo" panose="020B0604020202020204"/>
              <a:sym typeface="Arimo" panose="020B0604020202020204"/>
            </a:endParaRPr>
          </a:p>
        </p:txBody>
      </p:sp>
      <p:grpSp>
        <p:nvGrpSpPr>
          <p:cNvPr id="31" name="Group 31"/>
          <p:cNvGrpSpPr/>
          <p:nvPr/>
        </p:nvGrpSpPr>
        <p:grpSpPr>
          <a:xfrm rot="0">
            <a:off x="533400" y="6210300"/>
            <a:ext cx="2696845" cy="2802890"/>
            <a:chOff x="0" y="0"/>
            <a:chExt cx="4380508" cy="4380508"/>
          </a:xfrm>
        </p:grpSpPr>
        <p:sp>
          <p:nvSpPr>
            <p:cNvPr id="32" name="Freeform 32" descr="preencoded.png"/>
            <p:cNvSpPr/>
            <p:nvPr/>
          </p:nvSpPr>
          <p:spPr>
            <a:xfrm>
              <a:off x="0" y="0"/>
              <a:ext cx="4380484" cy="4380484"/>
            </a:xfrm>
            <a:custGeom>
              <a:avLst/>
              <a:gdLst/>
              <a:ahLst/>
              <a:cxnLst/>
              <a:rect l="l" t="t" r="r" b="b"/>
              <a:pathLst>
                <a:path w="4380484" h="4380484">
                  <a:moveTo>
                    <a:pt x="0" y="0"/>
                  </a:moveTo>
                  <a:lnTo>
                    <a:pt x="4380484" y="0"/>
                  </a:lnTo>
                  <a:lnTo>
                    <a:pt x="4380484" y="4380484"/>
                  </a:lnTo>
                  <a:lnTo>
                    <a:pt x="0" y="4380484"/>
                  </a:lnTo>
                  <a:lnTo>
                    <a:pt x="0" y="0"/>
                  </a:lnTo>
                  <a:close/>
                </a:path>
              </a:pathLst>
            </a:custGeom>
            <a:blipFill>
              <a:blip r:embed="rId2"/>
              <a:stretch>
                <a:fillRect/>
              </a:stretch>
            </a:blipFill>
          </p:spPr>
          <p:txBody>
            <a:bodyPr/>
            <a:p>
              <a:endParaRPr lang="en-US"/>
            </a:p>
          </p:txBody>
        </p:sp>
      </p:grpSp>
      <p:sp>
        <p:nvSpPr>
          <p:cNvPr id="33" name="TextBox 33"/>
          <p:cNvSpPr txBox="1"/>
          <p:nvPr/>
        </p:nvSpPr>
        <p:spPr>
          <a:xfrm>
            <a:off x="609570" y="9105850"/>
            <a:ext cx="2576810" cy="340965"/>
          </a:xfrm>
          <a:prstGeom prst="rect">
            <a:avLst/>
          </a:prstGeom>
        </p:spPr>
        <p:txBody>
          <a:bodyPr lIns="0" tIns="0" rIns="0" bIns="0" rtlCol="0" anchor="t">
            <a:spAutoFit/>
          </a:bodyPr>
          <a:lstStyle/>
          <a:p>
            <a:pPr algn="ctr">
              <a:lnSpc>
                <a:spcPts val="2500"/>
              </a:lnSpc>
            </a:pPr>
            <a:r>
              <a:rPr lang="en-US" sz="2000">
                <a:solidFill>
                  <a:srgbClr val="CAD6DE"/>
                </a:solidFill>
                <a:latin typeface="Arimo" panose="020B0604020202020204"/>
                <a:ea typeface="Arimo" panose="020B0604020202020204"/>
                <a:cs typeface="Arimo" panose="020B0604020202020204"/>
                <a:sym typeface="Arimo" panose="020B0604020202020204"/>
              </a:rPr>
              <a:t>Login Tests</a:t>
            </a:r>
            <a:endParaRPr lang="en-US" sz="2000">
              <a:solidFill>
                <a:srgbClr val="CAD6DE"/>
              </a:solidFill>
              <a:latin typeface="Arimo" panose="020B0604020202020204"/>
              <a:ea typeface="Arimo" panose="020B0604020202020204"/>
              <a:cs typeface="Arimo" panose="020B0604020202020204"/>
              <a:sym typeface="Arimo" panose="020B0604020202020204"/>
            </a:endParaRPr>
          </a:p>
        </p:txBody>
      </p:sp>
      <p:sp>
        <p:nvSpPr>
          <p:cNvPr id="34" name="TextBox 34"/>
          <p:cNvSpPr txBox="1"/>
          <p:nvPr/>
        </p:nvSpPr>
        <p:spPr>
          <a:xfrm>
            <a:off x="360045" y="9490710"/>
            <a:ext cx="3075305" cy="352425"/>
          </a:xfrm>
          <a:prstGeom prst="rect">
            <a:avLst/>
          </a:prstGeom>
        </p:spPr>
        <p:txBody>
          <a:bodyPr wrap="square" lIns="0" tIns="0" rIns="0" bIns="0" rtlCol="0" anchor="t">
            <a:spAutoFit/>
          </a:bodyPr>
          <a:lstStyle/>
          <a:p>
            <a:pPr algn="ctr">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Ahmed Ali</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35" name="TextBox 35"/>
          <p:cNvSpPr txBox="1"/>
          <p:nvPr/>
        </p:nvSpPr>
        <p:spPr>
          <a:xfrm>
            <a:off x="4724400" y="7429500"/>
            <a:ext cx="3465195" cy="476250"/>
          </a:xfrm>
          <a:prstGeom prst="rect">
            <a:avLst/>
          </a:prstGeom>
        </p:spPr>
        <p:txBody>
          <a:bodyPr wrap="square" lIns="0" tIns="0" rIns="0" bIns="0" rtlCol="0" anchor="t">
            <a:noAutofit/>
          </a:bodyPr>
          <a:lstStyle/>
          <a:p>
            <a:pPr algn="ctr">
              <a:lnSpc>
                <a:spcPts val="4250"/>
              </a:lnSpc>
            </a:pPr>
            <a:r>
              <a:rPr lang="en-US" sz="4250">
                <a:solidFill>
                  <a:srgbClr val="CAD6DE"/>
                </a:solidFill>
                <a:latin typeface="Arimo" panose="020B0604020202020204"/>
                <a:ea typeface="Arimo" panose="020B0604020202020204"/>
                <a:cs typeface="Arimo" panose="020B0604020202020204"/>
                <a:sym typeface="Arimo" panose="020B0604020202020204"/>
              </a:rPr>
              <a:t>5</a:t>
            </a:r>
            <a:endParaRPr lang="en-US" sz="4250">
              <a:solidFill>
                <a:srgbClr val="CAD6DE"/>
              </a:solidFill>
              <a:latin typeface="Arimo" panose="020B0604020202020204"/>
              <a:ea typeface="Arimo" panose="020B0604020202020204"/>
              <a:cs typeface="Arimo" panose="020B0604020202020204"/>
              <a:sym typeface="Arimo" panose="020B0604020202020204"/>
            </a:endParaRPr>
          </a:p>
        </p:txBody>
      </p:sp>
      <p:grpSp>
        <p:nvGrpSpPr>
          <p:cNvPr id="36" name="Group 36"/>
          <p:cNvGrpSpPr/>
          <p:nvPr/>
        </p:nvGrpSpPr>
        <p:grpSpPr>
          <a:xfrm rot="0">
            <a:off x="5105400" y="6196965"/>
            <a:ext cx="2593975" cy="2775585"/>
            <a:chOff x="0" y="0"/>
            <a:chExt cx="4380508" cy="4380508"/>
          </a:xfrm>
        </p:grpSpPr>
        <p:sp>
          <p:nvSpPr>
            <p:cNvPr id="37" name="Freeform 37" descr="preencoded.png"/>
            <p:cNvSpPr/>
            <p:nvPr/>
          </p:nvSpPr>
          <p:spPr>
            <a:xfrm>
              <a:off x="0" y="0"/>
              <a:ext cx="4380484" cy="4380484"/>
            </a:xfrm>
            <a:custGeom>
              <a:avLst/>
              <a:gdLst/>
              <a:ahLst/>
              <a:cxnLst/>
              <a:rect l="l" t="t" r="r" b="b"/>
              <a:pathLst>
                <a:path w="4380484" h="4380484">
                  <a:moveTo>
                    <a:pt x="0" y="0"/>
                  </a:moveTo>
                  <a:lnTo>
                    <a:pt x="4380484" y="0"/>
                  </a:lnTo>
                  <a:lnTo>
                    <a:pt x="4380484" y="4380484"/>
                  </a:lnTo>
                  <a:lnTo>
                    <a:pt x="0" y="4380484"/>
                  </a:lnTo>
                  <a:lnTo>
                    <a:pt x="0" y="0"/>
                  </a:lnTo>
                  <a:close/>
                </a:path>
              </a:pathLst>
            </a:custGeom>
            <a:blipFill>
              <a:blip r:embed="rId3"/>
              <a:stretch>
                <a:fillRect/>
              </a:stretch>
            </a:blipFill>
          </p:spPr>
          <p:txBody>
            <a:bodyPr wrap="none"/>
            <a:p>
              <a:pPr algn="l"/>
              <a:endParaRPr lang="en-US"/>
            </a:p>
          </p:txBody>
        </p:sp>
      </p:grpSp>
      <p:sp>
        <p:nvSpPr>
          <p:cNvPr id="38" name="TextBox 38"/>
          <p:cNvSpPr txBox="1"/>
          <p:nvPr/>
        </p:nvSpPr>
        <p:spPr>
          <a:xfrm>
            <a:off x="5031601" y="9077910"/>
            <a:ext cx="2576810" cy="340965"/>
          </a:xfrm>
          <a:prstGeom prst="rect">
            <a:avLst/>
          </a:prstGeom>
        </p:spPr>
        <p:txBody>
          <a:bodyPr lIns="0" tIns="0" rIns="0" bIns="0" rtlCol="0" anchor="t">
            <a:spAutoFit/>
          </a:bodyPr>
          <a:lstStyle/>
          <a:p>
            <a:pPr algn="ctr">
              <a:lnSpc>
                <a:spcPts val="2500"/>
              </a:lnSpc>
            </a:pPr>
            <a:r>
              <a:rPr lang="en-US" sz="2000">
                <a:solidFill>
                  <a:srgbClr val="CAD6DE"/>
                </a:solidFill>
                <a:latin typeface="Arimo" panose="020B0604020202020204"/>
                <a:ea typeface="Arimo" panose="020B0604020202020204"/>
                <a:cs typeface="Arimo" panose="020B0604020202020204"/>
                <a:sym typeface="Arimo" panose="020B0604020202020204"/>
              </a:rPr>
              <a:t>PIM Tests</a:t>
            </a:r>
            <a:endParaRPr lang="en-US" sz="2000">
              <a:solidFill>
                <a:srgbClr val="CAD6DE"/>
              </a:solidFill>
              <a:latin typeface="Arimo" panose="020B0604020202020204"/>
              <a:ea typeface="Arimo" panose="020B0604020202020204"/>
              <a:cs typeface="Arimo" panose="020B0604020202020204"/>
              <a:sym typeface="Arimo" panose="020B0604020202020204"/>
            </a:endParaRPr>
          </a:p>
        </p:txBody>
      </p:sp>
      <p:sp>
        <p:nvSpPr>
          <p:cNvPr id="39" name="TextBox 39"/>
          <p:cNvSpPr txBox="1"/>
          <p:nvPr/>
        </p:nvSpPr>
        <p:spPr>
          <a:xfrm>
            <a:off x="4620260" y="9477375"/>
            <a:ext cx="3400425" cy="352425"/>
          </a:xfrm>
          <a:prstGeom prst="rect">
            <a:avLst/>
          </a:prstGeom>
        </p:spPr>
        <p:txBody>
          <a:bodyPr wrap="square" lIns="0" tIns="0" rIns="0" bIns="0" rtlCol="0" anchor="t">
            <a:spAutoFit/>
          </a:bodyPr>
          <a:lstStyle/>
          <a:p>
            <a:pPr algn="ctr">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Kerolos Samuel</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40" name="TextBox 40"/>
          <p:cNvSpPr txBox="1"/>
          <p:nvPr/>
        </p:nvSpPr>
        <p:spPr>
          <a:xfrm>
            <a:off x="8634730" y="7419975"/>
            <a:ext cx="3996055" cy="485775"/>
          </a:xfrm>
          <a:prstGeom prst="rect">
            <a:avLst/>
          </a:prstGeom>
        </p:spPr>
        <p:txBody>
          <a:bodyPr wrap="square" lIns="0" tIns="0" rIns="0" bIns="0" rtlCol="0" anchor="t">
            <a:noAutofit/>
          </a:bodyPr>
          <a:lstStyle/>
          <a:p>
            <a:pPr algn="ctr">
              <a:lnSpc>
                <a:spcPts val="4250"/>
              </a:lnSpc>
            </a:pPr>
            <a:r>
              <a:rPr lang="en-US" sz="4250">
                <a:solidFill>
                  <a:srgbClr val="CAD6DE"/>
                </a:solidFill>
                <a:latin typeface="Arimo" panose="020B0604020202020204"/>
                <a:ea typeface="Arimo" panose="020B0604020202020204"/>
                <a:cs typeface="Arimo" panose="020B0604020202020204"/>
                <a:sym typeface="Arimo" panose="020B0604020202020204"/>
              </a:rPr>
              <a:t>4</a:t>
            </a:r>
            <a:endParaRPr lang="en-US" sz="4250">
              <a:solidFill>
                <a:srgbClr val="CAD6DE"/>
              </a:solidFill>
              <a:latin typeface="Arimo" panose="020B0604020202020204"/>
              <a:ea typeface="Arimo" panose="020B0604020202020204"/>
              <a:cs typeface="Arimo" panose="020B0604020202020204"/>
              <a:sym typeface="Arimo" panose="020B0604020202020204"/>
            </a:endParaRPr>
          </a:p>
        </p:txBody>
      </p:sp>
      <p:grpSp>
        <p:nvGrpSpPr>
          <p:cNvPr id="41" name="Group 41"/>
          <p:cNvGrpSpPr/>
          <p:nvPr/>
        </p:nvGrpSpPr>
        <p:grpSpPr>
          <a:xfrm rot="0">
            <a:off x="9296400" y="6285230"/>
            <a:ext cx="2721610" cy="2633345"/>
            <a:chOff x="0" y="0"/>
            <a:chExt cx="4380508" cy="4380508"/>
          </a:xfrm>
        </p:grpSpPr>
        <p:sp>
          <p:nvSpPr>
            <p:cNvPr id="42" name="Freeform 42" descr="preencoded.png"/>
            <p:cNvSpPr/>
            <p:nvPr/>
          </p:nvSpPr>
          <p:spPr>
            <a:xfrm>
              <a:off x="0" y="0"/>
              <a:ext cx="4380484" cy="4380484"/>
            </a:xfrm>
            <a:custGeom>
              <a:avLst/>
              <a:gdLst/>
              <a:ahLst/>
              <a:cxnLst/>
              <a:rect l="l" t="t" r="r" b="b"/>
              <a:pathLst>
                <a:path w="4380484" h="4380484">
                  <a:moveTo>
                    <a:pt x="0" y="0"/>
                  </a:moveTo>
                  <a:lnTo>
                    <a:pt x="4380484" y="0"/>
                  </a:lnTo>
                  <a:lnTo>
                    <a:pt x="4380484" y="4380484"/>
                  </a:lnTo>
                  <a:lnTo>
                    <a:pt x="0" y="4380484"/>
                  </a:lnTo>
                  <a:lnTo>
                    <a:pt x="0" y="0"/>
                  </a:lnTo>
                  <a:close/>
                </a:path>
              </a:pathLst>
            </a:custGeom>
            <a:blipFill>
              <a:blip r:embed="rId4"/>
              <a:stretch>
                <a:fillRect/>
              </a:stretch>
            </a:blipFill>
          </p:spPr>
        </p:sp>
      </p:grpSp>
      <p:sp>
        <p:nvSpPr>
          <p:cNvPr id="43" name="TextBox 43"/>
          <p:cNvSpPr txBox="1"/>
          <p:nvPr/>
        </p:nvSpPr>
        <p:spPr>
          <a:xfrm>
            <a:off x="9399806" y="9077910"/>
            <a:ext cx="2576810" cy="340965"/>
          </a:xfrm>
          <a:prstGeom prst="rect">
            <a:avLst/>
          </a:prstGeom>
        </p:spPr>
        <p:txBody>
          <a:bodyPr lIns="0" tIns="0" rIns="0" bIns="0" rtlCol="0" anchor="t">
            <a:spAutoFit/>
          </a:bodyPr>
          <a:lstStyle/>
          <a:p>
            <a:pPr algn="ctr">
              <a:lnSpc>
                <a:spcPts val="2500"/>
              </a:lnSpc>
            </a:pPr>
            <a:r>
              <a:rPr lang="en-US" sz="2000">
                <a:solidFill>
                  <a:srgbClr val="CAD6DE"/>
                </a:solidFill>
                <a:latin typeface="Arimo" panose="020B0604020202020204"/>
                <a:ea typeface="Arimo" panose="020B0604020202020204"/>
                <a:cs typeface="Arimo" panose="020B0604020202020204"/>
                <a:sym typeface="Arimo" panose="020B0604020202020204"/>
              </a:rPr>
              <a:t>Admin Tests</a:t>
            </a:r>
            <a:endParaRPr lang="en-US" sz="2000">
              <a:solidFill>
                <a:srgbClr val="CAD6DE"/>
              </a:solidFill>
              <a:latin typeface="Arimo" panose="020B0604020202020204"/>
              <a:ea typeface="Arimo" panose="020B0604020202020204"/>
              <a:cs typeface="Arimo" panose="020B0604020202020204"/>
              <a:sym typeface="Arimo" panose="020B0604020202020204"/>
            </a:endParaRPr>
          </a:p>
        </p:txBody>
      </p:sp>
      <p:sp>
        <p:nvSpPr>
          <p:cNvPr id="44" name="TextBox 44"/>
          <p:cNvSpPr txBox="1"/>
          <p:nvPr/>
        </p:nvSpPr>
        <p:spPr>
          <a:xfrm>
            <a:off x="9050655" y="9483725"/>
            <a:ext cx="3321685" cy="352425"/>
          </a:xfrm>
          <a:prstGeom prst="rect">
            <a:avLst/>
          </a:prstGeom>
        </p:spPr>
        <p:txBody>
          <a:bodyPr wrap="square" lIns="0" tIns="0" rIns="0" bIns="0" rtlCol="0" anchor="t">
            <a:spAutoFit/>
          </a:bodyPr>
          <a:lstStyle/>
          <a:p>
            <a:pPr algn="ctr">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Mohamed Goda</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51" name="TextBox 40"/>
          <p:cNvSpPr txBox="1"/>
          <p:nvPr/>
        </p:nvSpPr>
        <p:spPr>
          <a:xfrm>
            <a:off x="13296900" y="7353300"/>
            <a:ext cx="3996055" cy="485775"/>
          </a:xfrm>
          <a:prstGeom prst="rect">
            <a:avLst/>
          </a:prstGeom>
        </p:spPr>
        <p:txBody>
          <a:bodyPr wrap="square" lIns="0" tIns="0" rIns="0" bIns="0" rtlCol="0" anchor="t">
            <a:noAutofit/>
          </a:bodyPr>
          <a:lstStyle/>
          <a:p>
            <a:pPr algn="ctr">
              <a:lnSpc>
                <a:spcPts val="4250"/>
              </a:lnSpc>
            </a:pPr>
            <a:r>
              <a:rPr lang="en-US" sz="4250">
                <a:solidFill>
                  <a:srgbClr val="CAD6DE"/>
                </a:solidFill>
                <a:latin typeface="Arimo" panose="020B0604020202020204"/>
                <a:ea typeface="Arimo" panose="020B0604020202020204"/>
                <a:cs typeface="Arimo" panose="020B0604020202020204"/>
                <a:sym typeface="Arimo" panose="020B0604020202020204"/>
              </a:rPr>
              <a:t>1</a:t>
            </a:r>
            <a:endParaRPr lang="en-US" sz="4250">
              <a:solidFill>
                <a:srgbClr val="CAD6DE"/>
              </a:solidFill>
              <a:latin typeface="Arimo" panose="020B0604020202020204"/>
              <a:ea typeface="Arimo" panose="020B0604020202020204"/>
              <a:cs typeface="Arimo" panose="020B0604020202020204"/>
              <a:sym typeface="Arimo" panose="020B0604020202020204"/>
            </a:endParaRPr>
          </a:p>
        </p:txBody>
      </p:sp>
      <p:sp>
        <p:nvSpPr>
          <p:cNvPr id="54" name="TextBox 43"/>
          <p:cNvSpPr txBox="1"/>
          <p:nvPr/>
        </p:nvSpPr>
        <p:spPr>
          <a:xfrm>
            <a:off x="13944501" y="9105850"/>
            <a:ext cx="2576810" cy="320040"/>
          </a:xfrm>
          <a:prstGeom prst="rect">
            <a:avLst/>
          </a:prstGeom>
        </p:spPr>
        <p:txBody>
          <a:bodyPr lIns="0" tIns="0" rIns="0" bIns="0" rtlCol="0" anchor="t">
            <a:spAutoFit/>
          </a:bodyPr>
          <a:lstStyle/>
          <a:p>
            <a:pPr algn="ctr">
              <a:lnSpc>
                <a:spcPts val="2500"/>
              </a:lnSpc>
            </a:pPr>
            <a:r>
              <a:rPr lang="en-US" sz="2000">
                <a:solidFill>
                  <a:srgbClr val="CAD6DE"/>
                </a:solidFill>
                <a:latin typeface="Arimo" panose="020B0604020202020204"/>
                <a:ea typeface="Arimo" panose="020B0604020202020204"/>
                <a:cs typeface="Arimo" panose="020B0604020202020204"/>
                <a:sym typeface="Arimo" panose="020B0604020202020204"/>
              </a:rPr>
              <a:t>MyInfo Tests</a:t>
            </a:r>
            <a:endParaRPr lang="en-US" sz="2000">
              <a:solidFill>
                <a:srgbClr val="CAD6DE"/>
              </a:solidFill>
              <a:latin typeface="Arimo" panose="020B0604020202020204"/>
              <a:ea typeface="Arimo" panose="020B0604020202020204"/>
              <a:cs typeface="Arimo" panose="020B0604020202020204"/>
              <a:sym typeface="Arimo" panose="020B0604020202020204"/>
            </a:endParaRPr>
          </a:p>
        </p:txBody>
      </p:sp>
      <p:sp>
        <p:nvSpPr>
          <p:cNvPr id="55" name="TextBox 44"/>
          <p:cNvSpPr txBox="1"/>
          <p:nvPr/>
        </p:nvSpPr>
        <p:spPr>
          <a:xfrm>
            <a:off x="13595350" y="9490710"/>
            <a:ext cx="3321685" cy="352425"/>
          </a:xfrm>
          <a:prstGeom prst="rect">
            <a:avLst/>
          </a:prstGeom>
        </p:spPr>
        <p:txBody>
          <a:bodyPr wrap="square" lIns="0" tIns="0" rIns="0" bIns="0" rtlCol="0" anchor="t">
            <a:spAutoFit/>
          </a:bodyPr>
          <a:lstStyle/>
          <a:p>
            <a:pPr algn="ctr">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Zeyad Osama</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56" name="Group 31"/>
          <p:cNvGrpSpPr/>
          <p:nvPr/>
        </p:nvGrpSpPr>
        <p:grpSpPr>
          <a:xfrm rot="0">
            <a:off x="13944600" y="6115685"/>
            <a:ext cx="2696845" cy="2802890"/>
            <a:chOff x="0" y="0"/>
            <a:chExt cx="4380508" cy="4380508"/>
          </a:xfrm>
        </p:grpSpPr>
        <p:sp>
          <p:nvSpPr>
            <p:cNvPr id="57" name="Freeform 32" descr="preencoded.png"/>
            <p:cNvSpPr/>
            <p:nvPr/>
          </p:nvSpPr>
          <p:spPr>
            <a:xfrm>
              <a:off x="0" y="0"/>
              <a:ext cx="4380484" cy="4380484"/>
            </a:xfrm>
            <a:custGeom>
              <a:avLst/>
              <a:gdLst/>
              <a:ahLst/>
              <a:cxnLst/>
              <a:rect l="l" t="t" r="r" b="b"/>
              <a:pathLst>
                <a:path w="4380484" h="4380484">
                  <a:moveTo>
                    <a:pt x="0" y="0"/>
                  </a:moveTo>
                  <a:lnTo>
                    <a:pt x="4380484" y="0"/>
                  </a:lnTo>
                  <a:lnTo>
                    <a:pt x="4380484" y="4380484"/>
                  </a:lnTo>
                  <a:lnTo>
                    <a:pt x="0" y="4380484"/>
                  </a:lnTo>
                  <a:lnTo>
                    <a:pt x="0" y="0"/>
                  </a:lnTo>
                  <a:close/>
                </a:path>
              </a:pathLst>
            </a:custGeom>
            <a:blipFill>
              <a:blip r:embed="rId2"/>
              <a:stretch>
                <a:fillRect t="4000"/>
              </a:stretch>
            </a:blipFill>
          </p:spPr>
          <p:txBody>
            <a:bodyPr/>
            <a:p>
              <a:endParaRPr lang="en-US"/>
            </a:p>
          </p:txBody>
        </p:sp>
      </p:grpSp>
      <p:sp>
        <p:nvSpPr>
          <p:cNvPr id="58" name="Rectangles 57"/>
          <p:cNvSpPr/>
          <p:nvPr/>
        </p:nvSpPr>
        <p:spPr>
          <a:xfrm>
            <a:off x="802005" y="4250055"/>
            <a:ext cx="16650970" cy="664845"/>
          </a:xfrm>
          <a:prstGeom prst="rect">
            <a:avLst/>
          </a:prstGeom>
          <a:noFill/>
          <a:ln w="38100">
            <a:solidFill>
              <a:srgbClr val="11283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2" name="TextBox 26"/>
          <p:cNvSpPr txBox="1"/>
          <p:nvPr/>
        </p:nvSpPr>
        <p:spPr>
          <a:xfrm>
            <a:off x="995065" y="4250174"/>
            <a:ext cx="5080248" cy="35242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Zeyad osama</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63" name="TextBox 27"/>
          <p:cNvSpPr txBox="1"/>
          <p:nvPr/>
        </p:nvSpPr>
        <p:spPr>
          <a:xfrm>
            <a:off x="6522690" y="4250174"/>
            <a:ext cx="5075485" cy="35242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MyInfo Module</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64" name="TextBox 28"/>
          <p:cNvSpPr txBox="1"/>
          <p:nvPr/>
        </p:nvSpPr>
        <p:spPr>
          <a:xfrm>
            <a:off x="12045554" y="4250174"/>
            <a:ext cx="5247531" cy="352425"/>
          </a:xfrm>
          <a:prstGeom prst="rect">
            <a:avLst/>
          </a:prstGeom>
        </p:spPr>
        <p:txBody>
          <a:bodyPr lIns="0" tIns="0" rIns="0" bIns="0" rtlCol="0" anchor="t">
            <a:spAutoFit/>
          </a:bodyPr>
          <a:lstStyle/>
          <a:p>
            <a:pPr algn="l">
              <a:lnSpc>
                <a:spcPts val="2750"/>
              </a:lnSpc>
            </a:pPr>
            <a:r>
              <a:rPr lang="en-US" sz="1685">
                <a:solidFill>
                  <a:srgbClr val="CAD6DE"/>
                </a:solidFill>
                <a:latin typeface="Cabin" panose="00000500000000000000"/>
                <a:ea typeface="Cabin" panose="00000500000000000000"/>
                <a:cs typeface="Cabin" panose="00000500000000000000"/>
                <a:sym typeface="Cabin" panose="00000500000000000000"/>
              </a:rPr>
              <a:t>1 scenario</a:t>
            </a:r>
            <a:endParaRPr lang="en-US" sz="1685">
              <a:solidFill>
                <a:srgbClr val="CAD6DE"/>
              </a:solidFill>
              <a:latin typeface="Cabin" panose="00000500000000000000"/>
              <a:ea typeface="Cabin" panose="00000500000000000000"/>
              <a:cs typeface="Cabin" panose="00000500000000000000"/>
              <a:sym typeface="Cabin" panose="00000500000000000000"/>
            </a:endParaRPr>
          </a:p>
        </p:txBody>
      </p:sp>
      <p:sp>
        <p:nvSpPr>
          <p:cNvPr id="65" name="Rectangles 64"/>
          <p:cNvSpPr/>
          <p:nvPr/>
        </p:nvSpPr>
        <p:spPr>
          <a:xfrm>
            <a:off x="775970" y="4229100"/>
            <a:ext cx="16750030" cy="53403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66" name="Straight Connector 65"/>
          <p:cNvCxnSpPr/>
          <p:nvPr/>
        </p:nvCxnSpPr>
        <p:spPr>
          <a:xfrm flipV="1">
            <a:off x="770255" y="4229100"/>
            <a:ext cx="16755745" cy="12700"/>
          </a:xfrm>
          <a:prstGeom prst="line">
            <a:avLst/>
          </a:prstGeom>
          <a:ln>
            <a:solidFill>
              <a:srgbClr val="112836"/>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grpSp>
        <p:nvGrpSpPr>
          <p:cNvPr id="6" name="Group 6"/>
          <p:cNvGrpSpPr/>
          <p:nvPr/>
        </p:nvGrpSpPr>
        <p:grpSpPr>
          <a:xfrm rot="0">
            <a:off x="16049019" y="9686925"/>
            <a:ext cx="2153256" cy="514350"/>
            <a:chOff x="0" y="0"/>
            <a:chExt cx="2871008" cy="685800"/>
          </a:xfrm>
        </p:grpSpPr>
        <p:sp>
          <p:nvSpPr>
            <p:cNvPr id="7" name="Freeform 7" descr="preencoded.png">
              <a:hlinkClick r:id="rId1"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2"/>
              <a:stretch>
                <a:fillRect r="-1"/>
              </a:stretch>
            </a:blipFill>
          </p:spPr>
        </p:sp>
      </p:grpSp>
      <p:grpSp>
        <p:nvGrpSpPr>
          <p:cNvPr id="8" name="Group 8"/>
          <p:cNvGrpSpPr/>
          <p:nvPr/>
        </p:nvGrpSpPr>
        <p:grpSpPr>
          <a:xfrm rot="0">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10" name="TextBox 10"/>
          <p:cNvSpPr txBox="1"/>
          <p:nvPr/>
        </p:nvSpPr>
        <p:spPr>
          <a:xfrm>
            <a:off x="1080046" y="1749475"/>
            <a:ext cx="6858000" cy="895350"/>
          </a:xfrm>
          <a:prstGeom prst="rect">
            <a:avLst/>
          </a:prstGeom>
        </p:spPr>
        <p:txBody>
          <a:bodyPr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Project Overview</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grpSp>
        <p:nvGrpSpPr>
          <p:cNvPr id="11" name="Group 11"/>
          <p:cNvGrpSpPr/>
          <p:nvPr/>
        </p:nvGrpSpPr>
        <p:grpSpPr>
          <a:xfrm rot="0">
            <a:off x="1060996" y="3088630"/>
            <a:ext cx="4518720" cy="1838920"/>
            <a:chOff x="0" y="0"/>
            <a:chExt cx="6024960" cy="2451893"/>
          </a:xfrm>
        </p:grpSpPr>
        <p:sp>
          <p:nvSpPr>
            <p:cNvPr id="12" name="Freeform 12"/>
            <p:cNvSpPr/>
            <p:nvPr/>
          </p:nvSpPr>
          <p:spPr>
            <a:xfrm>
              <a:off x="25400" y="25400"/>
              <a:ext cx="5974207" cy="2401062"/>
            </a:xfrm>
            <a:custGeom>
              <a:avLst/>
              <a:gdLst/>
              <a:ahLst/>
              <a:cxnLst/>
              <a:rect l="l" t="t" r="r" b="b"/>
              <a:pathLst>
                <a:path w="5974207" h="2401062">
                  <a:moveTo>
                    <a:pt x="0" y="243840"/>
                  </a:moveTo>
                  <a:cubicBezTo>
                    <a:pt x="0" y="109220"/>
                    <a:pt x="110490" y="0"/>
                    <a:pt x="246888" y="0"/>
                  </a:cubicBezTo>
                  <a:lnTo>
                    <a:pt x="5727319" y="0"/>
                  </a:lnTo>
                  <a:cubicBezTo>
                    <a:pt x="5863717" y="0"/>
                    <a:pt x="5974207" y="109220"/>
                    <a:pt x="5974207" y="243840"/>
                  </a:cubicBezTo>
                  <a:lnTo>
                    <a:pt x="5974207" y="2157222"/>
                  </a:lnTo>
                  <a:cubicBezTo>
                    <a:pt x="5974207" y="2291842"/>
                    <a:pt x="5863717" y="2401062"/>
                    <a:pt x="5727319" y="2401062"/>
                  </a:cubicBezTo>
                  <a:lnTo>
                    <a:pt x="246888" y="2401062"/>
                  </a:lnTo>
                  <a:cubicBezTo>
                    <a:pt x="110490" y="2401062"/>
                    <a:pt x="0" y="2291969"/>
                    <a:pt x="0" y="2157222"/>
                  </a:cubicBezTo>
                  <a:close/>
                </a:path>
              </a:pathLst>
            </a:custGeom>
            <a:solidFill>
              <a:srgbClr val="27272B"/>
            </a:solidFill>
            <a:ln w="12700">
              <a:solidFill>
                <a:srgbClr val="000000"/>
              </a:solidFill>
            </a:ln>
          </p:spPr>
        </p:sp>
        <p:sp>
          <p:nvSpPr>
            <p:cNvPr id="13" name="Freeform 13"/>
            <p:cNvSpPr/>
            <p:nvPr/>
          </p:nvSpPr>
          <p:spPr>
            <a:xfrm>
              <a:off x="0" y="0"/>
              <a:ext cx="6025007" cy="2451862"/>
            </a:xfrm>
            <a:custGeom>
              <a:avLst/>
              <a:gdLst/>
              <a:ahLst/>
              <a:cxnLst/>
              <a:rect l="l" t="t" r="r" b="b"/>
              <a:pathLst>
                <a:path w="6025007" h="2451862">
                  <a:moveTo>
                    <a:pt x="0" y="269240"/>
                  </a:moveTo>
                  <a:cubicBezTo>
                    <a:pt x="0" y="120269"/>
                    <a:pt x="122174" y="0"/>
                    <a:pt x="272288" y="0"/>
                  </a:cubicBezTo>
                  <a:lnTo>
                    <a:pt x="5752719" y="0"/>
                  </a:lnTo>
                  <a:lnTo>
                    <a:pt x="5752719" y="25400"/>
                  </a:lnTo>
                  <a:lnTo>
                    <a:pt x="5752719" y="0"/>
                  </a:lnTo>
                  <a:cubicBezTo>
                    <a:pt x="5902833" y="0"/>
                    <a:pt x="6025007" y="120269"/>
                    <a:pt x="6025007" y="269240"/>
                  </a:cubicBezTo>
                  <a:lnTo>
                    <a:pt x="5999607" y="269240"/>
                  </a:lnTo>
                  <a:lnTo>
                    <a:pt x="6025007" y="269240"/>
                  </a:lnTo>
                  <a:lnTo>
                    <a:pt x="6025007" y="2182622"/>
                  </a:lnTo>
                  <a:lnTo>
                    <a:pt x="5999607" y="2182622"/>
                  </a:lnTo>
                  <a:lnTo>
                    <a:pt x="6025007" y="2182622"/>
                  </a:lnTo>
                  <a:cubicBezTo>
                    <a:pt x="6025007" y="2331593"/>
                    <a:pt x="5902833" y="2451862"/>
                    <a:pt x="5752719" y="2451862"/>
                  </a:cubicBezTo>
                  <a:lnTo>
                    <a:pt x="5752719" y="2426462"/>
                  </a:lnTo>
                  <a:lnTo>
                    <a:pt x="5752719" y="2451862"/>
                  </a:lnTo>
                  <a:lnTo>
                    <a:pt x="272288" y="2451862"/>
                  </a:lnTo>
                  <a:lnTo>
                    <a:pt x="272288" y="2426462"/>
                  </a:lnTo>
                  <a:lnTo>
                    <a:pt x="272288" y="2451862"/>
                  </a:lnTo>
                  <a:cubicBezTo>
                    <a:pt x="122174" y="2451862"/>
                    <a:pt x="0" y="2331593"/>
                    <a:pt x="0" y="2182622"/>
                  </a:cubicBezTo>
                  <a:lnTo>
                    <a:pt x="0" y="269240"/>
                  </a:lnTo>
                  <a:lnTo>
                    <a:pt x="25400" y="269240"/>
                  </a:lnTo>
                  <a:lnTo>
                    <a:pt x="0" y="269240"/>
                  </a:lnTo>
                  <a:moveTo>
                    <a:pt x="50800" y="269240"/>
                  </a:moveTo>
                  <a:lnTo>
                    <a:pt x="50800" y="2182622"/>
                  </a:lnTo>
                  <a:lnTo>
                    <a:pt x="25400" y="2182622"/>
                  </a:lnTo>
                  <a:lnTo>
                    <a:pt x="50800" y="2182622"/>
                  </a:lnTo>
                  <a:cubicBezTo>
                    <a:pt x="50800" y="2303018"/>
                    <a:pt x="149606" y="2401062"/>
                    <a:pt x="272288" y="2401062"/>
                  </a:cubicBezTo>
                  <a:lnTo>
                    <a:pt x="5752719" y="2401062"/>
                  </a:lnTo>
                  <a:cubicBezTo>
                    <a:pt x="5875401" y="2401062"/>
                    <a:pt x="5974207" y="2303018"/>
                    <a:pt x="5974207" y="2182622"/>
                  </a:cubicBezTo>
                  <a:lnTo>
                    <a:pt x="5974207" y="269240"/>
                  </a:lnTo>
                  <a:cubicBezTo>
                    <a:pt x="5974207" y="148844"/>
                    <a:pt x="5875401" y="50800"/>
                    <a:pt x="5752719" y="50800"/>
                  </a:cubicBezTo>
                  <a:lnTo>
                    <a:pt x="272288" y="50800"/>
                  </a:lnTo>
                  <a:lnTo>
                    <a:pt x="272288" y="25400"/>
                  </a:lnTo>
                  <a:lnTo>
                    <a:pt x="272288" y="50800"/>
                  </a:lnTo>
                  <a:cubicBezTo>
                    <a:pt x="149606" y="50800"/>
                    <a:pt x="50800" y="148844"/>
                    <a:pt x="50800" y="269240"/>
                  </a:cubicBezTo>
                  <a:close/>
                </a:path>
              </a:pathLst>
            </a:custGeom>
            <a:solidFill>
              <a:srgbClr val="5F5F63"/>
            </a:solidFill>
            <a:ln w="12700">
              <a:solidFill>
                <a:srgbClr val="000000"/>
              </a:solidFill>
            </a:ln>
          </p:spPr>
        </p:sp>
      </p:grpSp>
      <p:grpSp>
        <p:nvGrpSpPr>
          <p:cNvPr id="14" name="Group 14"/>
          <p:cNvGrpSpPr/>
          <p:nvPr/>
        </p:nvGrpSpPr>
        <p:grpSpPr>
          <a:xfrm rot="0">
            <a:off x="1041946" y="3107680"/>
            <a:ext cx="152400" cy="1800820"/>
            <a:chOff x="0" y="0"/>
            <a:chExt cx="203200" cy="2401093"/>
          </a:xfrm>
        </p:grpSpPr>
        <p:sp>
          <p:nvSpPr>
            <p:cNvPr id="15" name="Freeform 15"/>
            <p:cNvSpPr/>
            <p:nvPr/>
          </p:nvSpPr>
          <p:spPr>
            <a:xfrm>
              <a:off x="0" y="0"/>
              <a:ext cx="203200" cy="2401062"/>
            </a:xfrm>
            <a:custGeom>
              <a:avLst/>
              <a:gdLst/>
              <a:ahLst/>
              <a:cxnLst/>
              <a:rect l="l" t="t" r="r" b="b"/>
              <a:pathLst>
                <a:path w="203200" h="2401062">
                  <a:moveTo>
                    <a:pt x="0" y="101600"/>
                  </a:moveTo>
                  <a:cubicBezTo>
                    <a:pt x="0" y="45466"/>
                    <a:pt x="45466" y="0"/>
                    <a:pt x="101600" y="0"/>
                  </a:cubicBezTo>
                  <a:cubicBezTo>
                    <a:pt x="157734" y="0"/>
                    <a:pt x="203200" y="45466"/>
                    <a:pt x="203200" y="101600"/>
                  </a:cubicBezTo>
                  <a:lnTo>
                    <a:pt x="203200" y="2299462"/>
                  </a:lnTo>
                  <a:cubicBezTo>
                    <a:pt x="203200" y="2355596"/>
                    <a:pt x="157734" y="2401062"/>
                    <a:pt x="101600" y="2401062"/>
                  </a:cubicBezTo>
                  <a:cubicBezTo>
                    <a:pt x="45466" y="2401062"/>
                    <a:pt x="0" y="2355596"/>
                    <a:pt x="0" y="2299462"/>
                  </a:cubicBezTo>
                  <a:close/>
                </a:path>
              </a:pathLst>
            </a:custGeom>
            <a:solidFill>
              <a:srgbClr val="FFE14D"/>
            </a:solidFill>
            <a:ln w="12700">
              <a:solidFill>
                <a:srgbClr val="000000"/>
              </a:solidFill>
            </a:ln>
          </p:spPr>
        </p:sp>
      </p:grpSp>
      <p:sp>
        <p:nvSpPr>
          <p:cNvPr id="16" name="TextBox 16"/>
          <p:cNvSpPr txBox="1"/>
          <p:nvPr/>
        </p:nvSpPr>
        <p:spPr>
          <a:xfrm>
            <a:off x="1540966" y="3435251"/>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Project Name</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7" name="TextBox 17"/>
          <p:cNvSpPr txBox="1"/>
          <p:nvPr/>
        </p:nvSpPr>
        <p:spPr>
          <a:xfrm>
            <a:off x="1540966" y="3963292"/>
            <a:ext cx="3673079" cy="598586"/>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OrangeHRM-Project</a:t>
            </a:r>
            <a:endParaRPr lang="en-US" sz="2375" b="1">
              <a:solidFill>
                <a:srgbClr val="D7D4CC"/>
              </a:solidFill>
              <a:latin typeface="Raleway Medium"/>
              <a:ea typeface="Raleway Medium"/>
              <a:cs typeface="Raleway Medium"/>
              <a:sym typeface="Raleway Medium"/>
            </a:endParaRPr>
          </a:p>
        </p:txBody>
      </p:sp>
      <p:grpSp>
        <p:nvGrpSpPr>
          <p:cNvPr id="18" name="Group 18"/>
          <p:cNvGrpSpPr/>
          <p:nvPr/>
        </p:nvGrpSpPr>
        <p:grpSpPr>
          <a:xfrm rot="0">
            <a:off x="5850136" y="3088630"/>
            <a:ext cx="4518869" cy="1838920"/>
            <a:chOff x="0" y="0"/>
            <a:chExt cx="6025158" cy="2451893"/>
          </a:xfrm>
        </p:grpSpPr>
        <p:sp>
          <p:nvSpPr>
            <p:cNvPr id="19" name="Freeform 19"/>
            <p:cNvSpPr/>
            <p:nvPr/>
          </p:nvSpPr>
          <p:spPr>
            <a:xfrm>
              <a:off x="25400" y="25400"/>
              <a:ext cx="5974334" cy="2401062"/>
            </a:xfrm>
            <a:custGeom>
              <a:avLst/>
              <a:gdLst/>
              <a:ahLst/>
              <a:cxnLst/>
              <a:rect l="l" t="t" r="r" b="b"/>
              <a:pathLst>
                <a:path w="5974334" h="2401062">
                  <a:moveTo>
                    <a:pt x="0" y="243840"/>
                  </a:moveTo>
                  <a:cubicBezTo>
                    <a:pt x="0" y="109220"/>
                    <a:pt x="110490" y="0"/>
                    <a:pt x="246888" y="0"/>
                  </a:cubicBezTo>
                  <a:lnTo>
                    <a:pt x="5727446" y="0"/>
                  </a:lnTo>
                  <a:cubicBezTo>
                    <a:pt x="5863844" y="0"/>
                    <a:pt x="5974334" y="109220"/>
                    <a:pt x="5974334" y="243840"/>
                  </a:cubicBezTo>
                  <a:lnTo>
                    <a:pt x="5974334" y="2157222"/>
                  </a:lnTo>
                  <a:cubicBezTo>
                    <a:pt x="5974334" y="2291842"/>
                    <a:pt x="5863844" y="2401062"/>
                    <a:pt x="5727446" y="2401062"/>
                  </a:cubicBezTo>
                  <a:lnTo>
                    <a:pt x="246888" y="2401062"/>
                  </a:lnTo>
                  <a:cubicBezTo>
                    <a:pt x="110490" y="2401062"/>
                    <a:pt x="0" y="2291969"/>
                    <a:pt x="0" y="2157222"/>
                  </a:cubicBezTo>
                  <a:close/>
                </a:path>
              </a:pathLst>
            </a:custGeom>
            <a:solidFill>
              <a:srgbClr val="27272B"/>
            </a:solidFill>
            <a:ln w="12700">
              <a:solidFill>
                <a:srgbClr val="000000"/>
              </a:solidFill>
            </a:ln>
          </p:spPr>
        </p:sp>
        <p:sp>
          <p:nvSpPr>
            <p:cNvPr id="20" name="Freeform 20"/>
            <p:cNvSpPr/>
            <p:nvPr/>
          </p:nvSpPr>
          <p:spPr>
            <a:xfrm>
              <a:off x="0" y="0"/>
              <a:ext cx="6025134" cy="2451862"/>
            </a:xfrm>
            <a:custGeom>
              <a:avLst/>
              <a:gdLst/>
              <a:ahLst/>
              <a:cxnLst/>
              <a:rect l="l" t="t" r="r" b="b"/>
              <a:pathLst>
                <a:path w="6025134" h="2451862">
                  <a:moveTo>
                    <a:pt x="0" y="269240"/>
                  </a:moveTo>
                  <a:cubicBezTo>
                    <a:pt x="0" y="120269"/>
                    <a:pt x="122174" y="0"/>
                    <a:pt x="272288" y="0"/>
                  </a:cubicBezTo>
                  <a:lnTo>
                    <a:pt x="5752846" y="0"/>
                  </a:lnTo>
                  <a:lnTo>
                    <a:pt x="5752846" y="25400"/>
                  </a:lnTo>
                  <a:lnTo>
                    <a:pt x="5752846" y="0"/>
                  </a:lnTo>
                  <a:cubicBezTo>
                    <a:pt x="5902960" y="0"/>
                    <a:pt x="6025134" y="120269"/>
                    <a:pt x="6025134" y="269240"/>
                  </a:cubicBezTo>
                  <a:lnTo>
                    <a:pt x="5999734" y="269240"/>
                  </a:lnTo>
                  <a:lnTo>
                    <a:pt x="6025134" y="269240"/>
                  </a:lnTo>
                  <a:lnTo>
                    <a:pt x="6025134" y="2182622"/>
                  </a:lnTo>
                  <a:lnTo>
                    <a:pt x="5999734" y="2182622"/>
                  </a:lnTo>
                  <a:lnTo>
                    <a:pt x="6025134" y="2182622"/>
                  </a:lnTo>
                  <a:cubicBezTo>
                    <a:pt x="6025134" y="2331593"/>
                    <a:pt x="5902960" y="2451862"/>
                    <a:pt x="5752846" y="2451862"/>
                  </a:cubicBezTo>
                  <a:lnTo>
                    <a:pt x="5752846" y="2426462"/>
                  </a:lnTo>
                  <a:lnTo>
                    <a:pt x="5752846" y="2451862"/>
                  </a:lnTo>
                  <a:lnTo>
                    <a:pt x="272288" y="2451862"/>
                  </a:lnTo>
                  <a:lnTo>
                    <a:pt x="272288" y="2426462"/>
                  </a:lnTo>
                  <a:lnTo>
                    <a:pt x="272288" y="2451862"/>
                  </a:lnTo>
                  <a:cubicBezTo>
                    <a:pt x="122174" y="2451862"/>
                    <a:pt x="0" y="2331593"/>
                    <a:pt x="0" y="2182622"/>
                  </a:cubicBezTo>
                  <a:lnTo>
                    <a:pt x="0" y="269240"/>
                  </a:lnTo>
                  <a:lnTo>
                    <a:pt x="25400" y="269240"/>
                  </a:lnTo>
                  <a:lnTo>
                    <a:pt x="0" y="269240"/>
                  </a:lnTo>
                  <a:moveTo>
                    <a:pt x="50800" y="269240"/>
                  </a:moveTo>
                  <a:lnTo>
                    <a:pt x="50800" y="2182622"/>
                  </a:lnTo>
                  <a:lnTo>
                    <a:pt x="25400" y="2182622"/>
                  </a:lnTo>
                  <a:lnTo>
                    <a:pt x="50800" y="2182622"/>
                  </a:lnTo>
                  <a:cubicBezTo>
                    <a:pt x="50800" y="2303018"/>
                    <a:pt x="149606" y="2401062"/>
                    <a:pt x="272288" y="2401062"/>
                  </a:cubicBezTo>
                  <a:lnTo>
                    <a:pt x="5752846" y="2401062"/>
                  </a:lnTo>
                  <a:cubicBezTo>
                    <a:pt x="5875528" y="2401062"/>
                    <a:pt x="5974334" y="2303018"/>
                    <a:pt x="5974334" y="2182622"/>
                  </a:cubicBezTo>
                  <a:lnTo>
                    <a:pt x="5974334" y="269240"/>
                  </a:lnTo>
                  <a:cubicBezTo>
                    <a:pt x="5974334" y="148844"/>
                    <a:pt x="5875528" y="50800"/>
                    <a:pt x="5752846" y="50800"/>
                  </a:cubicBezTo>
                  <a:lnTo>
                    <a:pt x="272288" y="50800"/>
                  </a:lnTo>
                  <a:lnTo>
                    <a:pt x="272288" y="25400"/>
                  </a:lnTo>
                  <a:lnTo>
                    <a:pt x="272288" y="50800"/>
                  </a:lnTo>
                  <a:cubicBezTo>
                    <a:pt x="149606" y="50800"/>
                    <a:pt x="50800" y="148844"/>
                    <a:pt x="50800" y="269240"/>
                  </a:cubicBezTo>
                  <a:close/>
                </a:path>
              </a:pathLst>
            </a:custGeom>
            <a:solidFill>
              <a:srgbClr val="5F5F63"/>
            </a:solidFill>
            <a:ln w="12700">
              <a:solidFill>
                <a:srgbClr val="000000"/>
              </a:solidFill>
            </a:ln>
          </p:spPr>
        </p:sp>
      </p:grpSp>
      <p:grpSp>
        <p:nvGrpSpPr>
          <p:cNvPr id="21" name="Group 21"/>
          <p:cNvGrpSpPr/>
          <p:nvPr/>
        </p:nvGrpSpPr>
        <p:grpSpPr>
          <a:xfrm rot="0">
            <a:off x="5831086" y="3107680"/>
            <a:ext cx="152400" cy="1800820"/>
            <a:chOff x="0" y="0"/>
            <a:chExt cx="203200" cy="2401093"/>
          </a:xfrm>
        </p:grpSpPr>
        <p:sp>
          <p:nvSpPr>
            <p:cNvPr id="22" name="Freeform 22"/>
            <p:cNvSpPr/>
            <p:nvPr/>
          </p:nvSpPr>
          <p:spPr>
            <a:xfrm>
              <a:off x="0" y="0"/>
              <a:ext cx="203200" cy="2401062"/>
            </a:xfrm>
            <a:custGeom>
              <a:avLst/>
              <a:gdLst/>
              <a:ahLst/>
              <a:cxnLst/>
              <a:rect l="l" t="t" r="r" b="b"/>
              <a:pathLst>
                <a:path w="203200" h="2401062">
                  <a:moveTo>
                    <a:pt x="0" y="101600"/>
                  </a:moveTo>
                  <a:cubicBezTo>
                    <a:pt x="0" y="45466"/>
                    <a:pt x="45466" y="0"/>
                    <a:pt x="101600" y="0"/>
                  </a:cubicBezTo>
                  <a:cubicBezTo>
                    <a:pt x="157734" y="0"/>
                    <a:pt x="203200" y="45466"/>
                    <a:pt x="203200" y="101600"/>
                  </a:cubicBezTo>
                  <a:lnTo>
                    <a:pt x="203200" y="2299462"/>
                  </a:lnTo>
                  <a:cubicBezTo>
                    <a:pt x="203200" y="2355596"/>
                    <a:pt x="157734" y="2401062"/>
                    <a:pt x="101600" y="2401062"/>
                  </a:cubicBezTo>
                  <a:cubicBezTo>
                    <a:pt x="45466" y="2401062"/>
                    <a:pt x="0" y="2355596"/>
                    <a:pt x="0" y="2299462"/>
                  </a:cubicBezTo>
                  <a:close/>
                </a:path>
              </a:pathLst>
            </a:custGeom>
            <a:solidFill>
              <a:srgbClr val="FFE14D"/>
            </a:solidFill>
            <a:ln w="12700">
              <a:solidFill>
                <a:srgbClr val="000000"/>
              </a:solidFill>
            </a:ln>
          </p:spPr>
        </p:sp>
      </p:grpSp>
      <p:sp>
        <p:nvSpPr>
          <p:cNvPr id="23" name="TextBox 23"/>
          <p:cNvSpPr txBox="1"/>
          <p:nvPr/>
        </p:nvSpPr>
        <p:spPr>
          <a:xfrm>
            <a:off x="6330106" y="3435251"/>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Report Date</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4" name="TextBox 24"/>
          <p:cNvSpPr txBox="1"/>
          <p:nvPr/>
        </p:nvSpPr>
        <p:spPr>
          <a:xfrm>
            <a:off x="6330106" y="3963292"/>
            <a:ext cx="3673228" cy="598586"/>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November 15, 2025</a:t>
            </a:r>
            <a:endParaRPr lang="en-US" sz="2375" b="1">
              <a:solidFill>
                <a:srgbClr val="D7D4CC"/>
              </a:solidFill>
              <a:latin typeface="Raleway Medium"/>
              <a:ea typeface="Raleway Medium"/>
              <a:cs typeface="Raleway Medium"/>
              <a:sym typeface="Raleway Medium"/>
            </a:endParaRPr>
          </a:p>
        </p:txBody>
      </p:sp>
      <p:grpSp>
        <p:nvGrpSpPr>
          <p:cNvPr id="25" name="Group 25"/>
          <p:cNvGrpSpPr/>
          <p:nvPr/>
        </p:nvGrpSpPr>
        <p:grpSpPr>
          <a:xfrm rot="0">
            <a:off x="1060996" y="5197971"/>
            <a:ext cx="8698110" cy="3320355"/>
            <a:chOff x="0" y="0"/>
            <a:chExt cx="11597480" cy="4427140"/>
          </a:xfrm>
        </p:grpSpPr>
        <p:sp>
          <p:nvSpPr>
            <p:cNvPr id="26" name="Freeform 26"/>
            <p:cNvSpPr/>
            <p:nvPr/>
          </p:nvSpPr>
          <p:spPr>
            <a:xfrm>
              <a:off x="48893" y="25400"/>
              <a:ext cx="11499785" cy="4376293"/>
            </a:xfrm>
            <a:custGeom>
              <a:avLst/>
              <a:gdLst/>
              <a:ahLst/>
              <a:cxnLst/>
              <a:rect l="l" t="t" r="r" b="b"/>
              <a:pathLst>
                <a:path w="11499785" h="4376293">
                  <a:moveTo>
                    <a:pt x="0" y="243840"/>
                  </a:moveTo>
                  <a:cubicBezTo>
                    <a:pt x="0" y="109220"/>
                    <a:pt x="210727" y="0"/>
                    <a:pt x="470835" y="0"/>
                  </a:cubicBezTo>
                  <a:lnTo>
                    <a:pt x="11028949" y="0"/>
                  </a:lnTo>
                  <a:cubicBezTo>
                    <a:pt x="11289058" y="0"/>
                    <a:pt x="11499785" y="109220"/>
                    <a:pt x="11499785" y="243840"/>
                  </a:cubicBezTo>
                  <a:lnTo>
                    <a:pt x="11499785" y="4132453"/>
                  </a:lnTo>
                  <a:cubicBezTo>
                    <a:pt x="11499785" y="4267073"/>
                    <a:pt x="11289058" y="4376293"/>
                    <a:pt x="11028949" y="4376293"/>
                  </a:cubicBezTo>
                  <a:lnTo>
                    <a:pt x="470835" y="4376293"/>
                  </a:lnTo>
                  <a:cubicBezTo>
                    <a:pt x="210727" y="4376293"/>
                    <a:pt x="0" y="4267200"/>
                    <a:pt x="0" y="4132453"/>
                  </a:cubicBezTo>
                  <a:close/>
                </a:path>
              </a:pathLst>
            </a:custGeom>
            <a:solidFill>
              <a:srgbClr val="27272B"/>
            </a:solidFill>
            <a:ln w="12700">
              <a:solidFill>
                <a:srgbClr val="000000"/>
              </a:solidFill>
            </a:ln>
          </p:spPr>
        </p:sp>
        <p:sp>
          <p:nvSpPr>
            <p:cNvPr id="27" name="Freeform 27"/>
            <p:cNvSpPr/>
            <p:nvPr/>
          </p:nvSpPr>
          <p:spPr>
            <a:xfrm>
              <a:off x="0" y="0"/>
              <a:ext cx="11597527" cy="4427093"/>
            </a:xfrm>
            <a:custGeom>
              <a:avLst/>
              <a:gdLst/>
              <a:ahLst/>
              <a:cxnLst/>
              <a:rect l="l" t="t" r="r" b="b"/>
              <a:pathLst>
                <a:path w="11597527" h="4427093">
                  <a:moveTo>
                    <a:pt x="0" y="269240"/>
                  </a:moveTo>
                  <a:cubicBezTo>
                    <a:pt x="0" y="120523"/>
                    <a:pt x="232729" y="0"/>
                    <a:pt x="519728" y="0"/>
                  </a:cubicBezTo>
                  <a:lnTo>
                    <a:pt x="11077842" y="0"/>
                  </a:lnTo>
                  <a:lnTo>
                    <a:pt x="11077842" y="25400"/>
                  </a:lnTo>
                  <a:lnTo>
                    <a:pt x="11077842" y="0"/>
                  </a:lnTo>
                  <a:cubicBezTo>
                    <a:pt x="11364841" y="0"/>
                    <a:pt x="11597527" y="120523"/>
                    <a:pt x="11597527" y="269240"/>
                  </a:cubicBezTo>
                  <a:lnTo>
                    <a:pt x="11548678" y="269240"/>
                  </a:lnTo>
                  <a:lnTo>
                    <a:pt x="11597527" y="269240"/>
                  </a:lnTo>
                  <a:lnTo>
                    <a:pt x="11597527" y="4157853"/>
                  </a:lnTo>
                  <a:lnTo>
                    <a:pt x="11548678" y="4157853"/>
                  </a:lnTo>
                  <a:lnTo>
                    <a:pt x="11597527" y="4157853"/>
                  </a:lnTo>
                  <a:cubicBezTo>
                    <a:pt x="11597527" y="4306570"/>
                    <a:pt x="11364841" y="4427093"/>
                    <a:pt x="11077842" y="4427093"/>
                  </a:cubicBezTo>
                  <a:lnTo>
                    <a:pt x="11077842" y="4401693"/>
                  </a:lnTo>
                  <a:lnTo>
                    <a:pt x="11077842" y="4427093"/>
                  </a:lnTo>
                  <a:lnTo>
                    <a:pt x="519728" y="4427093"/>
                  </a:lnTo>
                  <a:lnTo>
                    <a:pt x="519728" y="4401693"/>
                  </a:lnTo>
                  <a:lnTo>
                    <a:pt x="519728" y="4427093"/>
                  </a:lnTo>
                  <a:cubicBezTo>
                    <a:pt x="232729" y="4427093"/>
                    <a:pt x="0" y="4306697"/>
                    <a:pt x="0" y="4157853"/>
                  </a:cubicBezTo>
                  <a:lnTo>
                    <a:pt x="0" y="269240"/>
                  </a:lnTo>
                  <a:lnTo>
                    <a:pt x="48893" y="269240"/>
                  </a:lnTo>
                  <a:lnTo>
                    <a:pt x="0" y="269240"/>
                  </a:lnTo>
                  <a:moveTo>
                    <a:pt x="97785" y="269240"/>
                  </a:moveTo>
                  <a:lnTo>
                    <a:pt x="97785" y="4157853"/>
                  </a:lnTo>
                  <a:lnTo>
                    <a:pt x="48893" y="4157853"/>
                  </a:lnTo>
                  <a:lnTo>
                    <a:pt x="97785" y="4157853"/>
                  </a:lnTo>
                  <a:cubicBezTo>
                    <a:pt x="97785" y="4278376"/>
                    <a:pt x="286511" y="4376293"/>
                    <a:pt x="519728" y="4376293"/>
                  </a:cubicBezTo>
                  <a:lnTo>
                    <a:pt x="11077842" y="4376293"/>
                  </a:lnTo>
                  <a:cubicBezTo>
                    <a:pt x="11311060" y="4376293"/>
                    <a:pt x="11499786" y="4278376"/>
                    <a:pt x="11499786" y="4157853"/>
                  </a:cubicBezTo>
                  <a:lnTo>
                    <a:pt x="11499786" y="269240"/>
                  </a:lnTo>
                  <a:cubicBezTo>
                    <a:pt x="11499786" y="148717"/>
                    <a:pt x="11311060" y="50800"/>
                    <a:pt x="11077842" y="50800"/>
                  </a:cubicBezTo>
                  <a:lnTo>
                    <a:pt x="519728" y="50800"/>
                  </a:lnTo>
                  <a:lnTo>
                    <a:pt x="519728" y="25400"/>
                  </a:lnTo>
                  <a:lnTo>
                    <a:pt x="519728" y="50800"/>
                  </a:lnTo>
                  <a:cubicBezTo>
                    <a:pt x="286511" y="50800"/>
                    <a:pt x="97785" y="148717"/>
                    <a:pt x="97785" y="269240"/>
                  </a:cubicBezTo>
                  <a:close/>
                </a:path>
              </a:pathLst>
            </a:custGeom>
            <a:solidFill>
              <a:srgbClr val="5F5F63"/>
            </a:solidFill>
            <a:ln w="12700">
              <a:solidFill>
                <a:srgbClr val="000000"/>
              </a:solidFill>
            </a:ln>
          </p:spPr>
        </p:sp>
      </p:grpSp>
      <p:grpSp>
        <p:nvGrpSpPr>
          <p:cNvPr id="28" name="Group 28"/>
          <p:cNvGrpSpPr/>
          <p:nvPr/>
        </p:nvGrpSpPr>
        <p:grpSpPr>
          <a:xfrm rot="0">
            <a:off x="1041946" y="5217021"/>
            <a:ext cx="152400" cy="3282255"/>
            <a:chOff x="0" y="0"/>
            <a:chExt cx="203200" cy="4376340"/>
          </a:xfrm>
        </p:grpSpPr>
        <p:sp>
          <p:nvSpPr>
            <p:cNvPr id="29" name="Freeform 29"/>
            <p:cNvSpPr/>
            <p:nvPr/>
          </p:nvSpPr>
          <p:spPr>
            <a:xfrm>
              <a:off x="0" y="0"/>
              <a:ext cx="203200" cy="4376293"/>
            </a:xfrm>
            <a:custGeom>
              <a:avLst/>
              <a:gdLst/>
              <a:ahLst/>
              <a:cxnLst/>
              <a:rect l="l" t="t" r="r" b="b"/>
              <a:pathLst>
                <a:path w="203200" h="4376293">
                  <a:moveTo>
                    <a:pt x="0" y="101600"/>
                  </a:moveTo>
                  <a:cubicBezTo>
                    <a:pt x="0" y="45466"/>
                    <a:pt x="45466" y="0"/>
                    <a:pt x="101600" y="0"/>
                  </a:cubicBezTo>
                  <a:cubicBezTo>
                    <a:pt x="157734" y="0"/>
                    <a:pt x="203200" y="45466"/>
                    <a:pt x="203200" y="101600"/>
                  </a:cubicBezTo>
                  <a:lnTo>
                    <a:pt x="203200" y="4274693"/>
                  </a:lnTo>
                  <a:cubicBezTo>
                    <a:pt x="203200" y="4330827"/>
                    <a:pt x="157734" y="4376293"/>
                    <a:pt x="101600" y="4376293"/>
                  </a:cubicBezTo>
                  <a:cubicBezTo>
                    <a:pt x="45466" y="4376293"/>
                    <a:pt x="0" y="4330827"/>
                    <a:pt x="0" y="4274693"/>
                  </a:cubicBezTo>
                  <a:close/>
                </a:path>
              </a:pathLst>
            </a:custGeom>
            <a:solidFill>
              <a:srgbClr val="FFE14D"/>
            </a:solidFill>
            <a:ln w="12700">
              <a:solidFill>
                <a:srgbClr val="000000"/>
              </a:solidFill>
            </a:ln>
          </p:spPr>
        </p:sp>
      </p:grpSp>
      <p:sp>
        <p:nvSpPr>
          <p:cNvPr id="30" name="TextBox 30"/>
          <p:cNvSpPr txBox="1"/>
          <p:nvPr/>
        </p:nvSpPr>
        <p:spPr>
          <a:xfrm>
            <a:off x="1540966" y="5544591"/>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Prepared By</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31" name="TextBox 31"/>
          <p:cNvSpPr txBox="1"/>
          <p:nvPr/>
        </p:nvSpPr>
        <p:spPr>
          <a:xfrm>
            <a:off x="1540966" y="5997634"/>
            <a:ext cx="7841562" cy="993775"/>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Team 1: Kerolos Samuel Awad, Mohamed Radi Goda, Zeyad Osama, Ahmed Ali, Hazem ghobashy</a:t>
            </a:r>
            <a:endParaRPr lang="en-US" sz="2375" b="1">
              <a:solidFill>
                <a:srgbClr val="D7D4CC"/>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699641" y="504081"/>
            <a:ext cx="4704010" cy="635645"/>
          </a:xfrm>
          <a:prstGeom prst="rect">
            <a:avLst/>
          </a:prstGeom>
        </p:spPr>
        <p:txBody>
          <a:bodyPr lIns="0" tIns="0" rIns="0" bIns="0" rtlCol="0" anchor="t">
            <a:spAutoFit/>
          </a:bodyPr>
          <a:lstStyle/>
          <a:p>
            <a:pPr algn="l">
              <a:lnSpc>
                <a:spcPts val="4625"/>
              </a:lnSpc>
            </a:pPr>
            <a:r>
              <a:rPr lang="en-US" sz="3685">
                <a:solidFill>
                  <a:srgbClr val="FFFFFF"/>
                </a:solidFill>
                <a:latin typeface="Arimo" panose="020B0604020202020204"/>
                <a:ea typeface="Arimo" panose="020B0604020202020204"/>
                <a:cs typeface="Arimo" panose="020B0604020202020204"/>
                <a:sym typeface="Arimo" panose="020B0604020202020204"/>
              </a:rPr>
              <a:t>Execution Flow</a:t>
            </a:r>
            <a:endParaRPr lang="en-US" sz="3685">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7" name="Group 7"/>
          <p:cNvGrpSpPr/>
          <p:nvPr/>
        </p:nvGrpSpPr>
        <p:grpSpPr>
          <a:xfrm rot="0">
            <a:off x="699641" y="1539479"/>
            <a:ext cx="599629" cy="1428750"/>
            <a:chOff x="0" y="0"/>
            <a:chExt cx="799505" cy="1905000"/>
          </a:xfrm>
        </p:grpSpPr>
        <p:sp>
          <p:nvSpPr>
            <p:cNvPr id="8" name="Freeform 8"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9" name="TextBox 9"/>
          <p:cNvSpPr txBox="1"/>
          <p:nvPr/>
        </p:nvSpPr>
        <p:spPr>
          <a:xfrm>
            <a:off x="1499146" y="1701254"/>
            <a:ext cx="2582167"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Launch WebDriver</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10" name="TextBox 10"/>
          <p:cNvSpPr txBox="1"/>
          <p:nvPr/>
        </p:nvSpPr>
        <p:spPr>
          <a:xfrm>
            <a:off x="1499146" y="2095946"/>
            <a:ext cx="16089214"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Initialize browser and navigate to OrangeHRM</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1" name="Group 11"/>
          <p:cNvGrpSpPr/>
          <p:nvPr/>
        </p:nvGrpSpPr>
        <p:grpSpPr>
          <a:xfrm rot="0">
            <a:off x="999381" y="2938760"/>
            <a:ext cx="599629" cy="1428750"/>
            <a:chOff x="0" y="0"/>
            <a:chExt cx="799505" cy="1905000"/>
          </a:xfrm>
        </p:grpSpPr>
        <p:sp>
          <p:nvSpPr>
            <p:cNvPr id="12" name="Freeform 12"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13" name="TextBox 13"/>
          <p:cNvSpPr txBox="1"/>
          <p:nvPr/>
        </p:nvSpPr>
        <p:spPr>
          <a:xfrm>
            <a:off x="1798885" y="3100536"/>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Login</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798885" y="3495229"/>
            <a:ext cx="15789474"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Authenticate with valid credentials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5" name="Group 15"/>
          <p:cNvGrpSpPr/>
          <p:nvPr/>
        </p:nvGrpSpPr>
        <p:grpSpPr>
          <a:xfrm rot="0">
            <a:off x="1299270" y="4338042"/>
            <a:ext cx="599629" cy="1428750"/>
            <a:chOff x="0" y="0"/>
            <a:chExt cx="799505" cy="1905000"/>
          </a:xfrm>
        </p:grpSpPr>
        <p:sp>
          <p:nvSpPr>
            <p:cNvPr id="16" name="Freeform 16"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17" name="TextBox 17"/>
          <p:cNvSpPr txBox="1"/>
          <p:nvPr/>
        </p:nvSpPr>
        <p:spPr>
          <a:xfrm>
            <a:off x="2098774" y="4499819"/>
            <a:ext cx="2400002"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Navigate Module</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18" name="TextBox 18"/>
          <p:cNvSpPr txBox="1"/>
          <p:nvPr/>
        </p:nvSpPr>
        <p:spPr>
          <a:xfrm>
            <a:off x="2098774" y="4894510"/>
            <a:ext cx="15489585"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Access requested module (Login, PIM, or Admin)</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9" name="Group 19"/>
          <p:cNvGrpSpPr/>
          <p:nvPr/>
        </p:nvGrpSpPr>
        <p:grpSpPr>
          <a:xfrm rot="0">
            <a:off x="1599159" y="5737324"/>
            <a:ext cx="599629" cy="1428750"/>
            <a:chOff x="0" y="0"/>
            <a:chExt cx="799505" cy="1905000"/>
          </a:xfrm>
        </p:grpSpPr>
        <p:sp>
          <p:nvSpPr>
            <p:cNvPr id="20" name="Freeform 20"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21" name="TextBox 21"/>
          <p:cNvSpPr txBox="1"/>
          <p:nvPr/>
        </p:nvSpPr>
        <p:spPr>
          <a:xfrm>
            <a:off x="2398662" y="5899100"/>
            <a:ext cx="2435275"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Execute Scenario</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22" name="TextBox 22"/>
          <p:cNvSpPr txBox="1"/>
          <p:nvPr/>
        </p:nvSpPr>
        <p:spPr>
          <a:xfrm>
            <a:off x="2398662" y="6293792"/>
            <a:ext cx="15189696"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Run automated test case steps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3" name="Group 23"/>
          <p:cNvGrpSpPr/>
          <p:nvPr/>
        </p:nvGrpSpPr>
        <p:grpSpPr>
          <a:xfrm rot="0">
            <a:off x="1299270" y="7136606"/>
            <a:ext cx="599629" cy="1428750"/>
            <a:chOff x="0" y="0"/>
            <a:chExt cx="799505" cy="1905000"/>
          </a:xfrm>
        </p:grpSpPr>
        <p:sp>
          <p:nvSpPr>
            <p:cNvPr id="24" name="Freeform 24"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25" name="TextBox 25"/>
          <p:cNvSpPr txBox="1"/>
          <p:nvPr/>
        </p:nvSpPr>
        <p:spPr>
          <a:xfrm>
            <a:off x="2098774" y="7298382"/>
            <a:ext cx="2351931"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Validate Results</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26" name="TextBox 26"/>
          <p:cNvSpPr txBox="1"/>
          <p:nvPr/>
        </p:nvSpPr>
        <p:spPr>
          <a:xfrm>
            <a:off x="2098774" y="7693075"/>
            <a:ext cx="15489585"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Assert expected outcomes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7" name="Group 27"/>
          <p:cNvGrpSpPr/>
          <p:nvPr/>
        </p:nvGrpSpPr>
        <p:grpSpPr>
          <a:xfrm rot="0">
            <a:off x="999381" y="8535889"/>
            <a:ext cx="599629" cy="1428750"/>
            <a:chOff x="0" y="0"/>
            <a:chExt cx="799505" cy="1905000"/>
          </a:xfrm>
        </p:grpSpPr>
        <p:sp>
          <p:nvSpPr>
            <p:cNvPr id="28" name="Freeform 28" descr="preencoded.png"/>
            <p:cNvSpPr/>
            <p:nvPr/>
          </p:nvSpPr>
          <p:spPr>
            <a:xfrm>
              <a:off x="0" y="0"/>
              <a:ext cx="799465" cy="1905000"/>
            </a:xfrm>
            <a:custGeom>
              <a:avLst/>
              <a:gdLst/>
              <a:ahLst/>
              <a:cxnLst/>
              <a:rect l="l" t="t" r="r" b="b"/>
              <a:pathLst>
                <a:path w="799465" h="1905000">
                  <a:moveTo>
                    <a:pt x="0" y="0"/>
                  </a:moveTo>
                  <a:lnTo>
                    <a:pt x="799465" y="0"/>
                  </a:lnTo>
                  <a:lnTo>
                    <a:pt x="799465" y="1905000"/>
                  </a:lnTo>
                  <a:lnTo>
                    <a:pt x="0" y="1905000"/>
                  </a:lnTo>
                  <a:lnTo>
                    <a:pt x="0" y="0"/>
                  </a:lnTo>
                  <a:close/>
                </a:path>
              </a:pathLst>
            </a:custGeom>
            <a:blipFill>
              <a:blip r:embed="rId2"/>
              <a:stretch>
                <a:fillRect l="-37" r="-42"/>
              </a:stretch>
            </a:blipFill>
          </p:spPr>
        </p:sp>
      </p:grpSp>
      <p:sp>
        <p:nvSpPr>
          <p:cNvPr id="29" name="TextBox 29"/>
          <p:cNvSpPr txBox="1"/>
          <p:nvPr/>
        </p:nvSpPr>
        <p:spPr>
          <a:xfrm>
            <a:off x="1798885" y="8697665"/>
            <a:ext cx="2515046" cy="332035"/>
          </a:xfrm>
          <a:prstGeom prst="rect">
            <a:avLst/>
          </a:prstGeom>
        </p:spPr>
        <p:txBody>
          <a:bodyPr lIns="0" tIns="0" rIns="0" bIns="0" rtlCol="0" anchor="t">
            <a:spAutoFit/>
          </a:bodyPr>
          <a:lstStyle/>
          <a:p>
            <a:pPr algn="l">
              <a:lnSpc>
                <a:spcPts val="2310"/>
              </a:lnSpc>
            </a:pPr>
            <a:r>
              <a:rPr lang="en-US" sz="1810">
                <a:solidFill>
                  <a:srgbClr val="CAD6DE"/>
                </a:solidFill>
                <a:latin typeface="Arimo" panose="020B0604020202020204"/>
                <a:ea typeface="Arimo" panose="020B0604020202020204"/>
                <a:cs typeface="Arimo" panose="020B0604020202020204"/>
                <a:sym typeface="Arimo" panose="020B0604020202020204"/>
              </a:rPr>
              <a:t>Generate Reports</a:t>
            </a:r>
            <a:endParaRPr lang="en-US" sz="1810">
              <a:solidFill>
                <a:srgbClr val="CAD6DE"/>
              </a:solidFill>
              <a:latin typeface="Arimo" panose="020B0604020202020204"/>
              <a:ea typeface="Arimo" panose="020B0604020202020204"/>
              <a:cs typeface="Arimo" panose="020B0604020202020204"/>
              <a:sym typeface="Arimo" panose="020B0604020202020204"/>
            </a:endParaRPr>
          </a:p>
        </p:txBody>
      </p:sp>
      <p:sp>
        <p:nvSpPr>
          <p:cNvPr id="30" name="TextBox 30"/>
          <p:cNvSpPr txBox="1"/>
          <p:nvPr/>
        </p:nvSpPr>
        <p:spPr>
          <a:xfrm>
            <a:off x="1798885" y="9092356"/>
            <a:ext cx="15789474" cy="376833"/>
          </a:xfrm>
          <a:prstGeom prst="rect">
            <a:avLst/>
          </a:prstGeom>
        </p:spPr>
        <p:txBody>
          <a:bodyPr lIns="0" tIns="0" rIns="0" bIns="0" rtlCol="0" anchor="t">
            <a:spAutoFit/>
          </a:bodyPr>
          <a:lstStyle/>
          <a:p>
            <a:pPr algn="l">
              <a:lnSpc>
                <a:spcPts val="2500"/>
              </a:lnSpc>
            </a:pPr>
            <a:r>
              <a:rPr lang="en-US" sz="1560">
                <a:solidFill>
                  <a:srgbClr val="CAD6DE"/>
                </a:solidFill>
                <a:latin typeface="Cabin" panose="00000500000000000000"/>
                <a:ea typeface="Cabin" panose="00000500000000000000"/>
                <a:cs typeface="Cabin" panose="00000500000000000000"/>
                <a:sym typeface="Cabin" panose="00000500000000000000"/>
              </a:rPr>
              <a:t>TestNG reports with detailed results</a:t>
            </a:r>
            <a:endParaRPr lang="en-US" sz="1560">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12836"/>
            </a:solidFill>
            <a:ln w="12700">
              <a:solidFill>
                <a:srgbClr val="000000"/>
              </a:solidFill>
            </a:ln>
          </p:spPr>
        </p:sp>
      </p:grpSp>
      <p:sp>
        <p:nvSpPr>
          <p:cNvPr id="6" name="TextBox 6"/>
          <p:cNvSpPr txBox="1"/>
          <p:nvPr/>
        </p:nvSpPr>
        <p:spPr>
          <a:xfrm>
            <a:off x="882997" y="852934"/>
            <a:ext cx="13367445" cy="799208"/>
          </a:xfrm>
          <a:prstGeom prst="rect">
            <a:avLst/>
          </a:prstGeom>
        </p:spPr>
        <p:txBody>
          <a:bodyPr lIns="0" tIns="0" rIns="0" bIns="0" rtlCol="0" anchor="t">
            <a:spAutoFit/>
          </a:bodyPr>
          <a:lstStyle/>
          <a:p>
            <a:pPr algn="l">
              <a:lnSpc>
                <a:spcPts val="5810"/>
              </a:lnSpc>
            </a:pPr>
            <a:r>
              <a:rPr lang="en-US" sz="4625">
                <a:solidFill>
                  <a:srgbClr val="FFFFFF"/>
                </a:solidFill>
                <a:latin typeface="Arimo" panose="020B0604020202020204"/>
                <a:ea typeface="Arimo" panose="020B0604020202020204"/>
                <a:cs typeface="Arimo" panose="020B0604020202020204"/>
                <a:sym typeface="Arimo" panose="020B0604020202020204"/>
              </a:rPr>
              <a:t>Challenges, Solutions &amp; Achievements</a:t>
            </a:r>
            <a:endParaRPr lang="en-US" sz="4625">
              <a:solidFill>
                <a:srgbClr val="FFFFFF"/>
              </a:solidFill>
              <a:latin typeface="Arimo" panose="020B0604020202020204"/>
              <a:ea typeface="Arimo" panose="020B0604020202020204"/>
              <a:cs typeface="Arimo" panose="020B0604020202020204"/>
              <a:sym typeface="Arimo" panose="020B0604020202020204"/>
            </a:endParaRPr>
          </a:p>
        </p:txBody>
      </p:sp>
      <p:sp>
        <p:nvSpPr>
          <p:cNvPr id="7" name="TextBox 7"/>
          <p:cNvSpPr txBox="1"/>
          <p:nvPr/>
        </p:nvSpPr>
        <p:spPr>
          <a:xfrm>
            <a:off x="882997" y="1705421"/>
            <a:ext cx="4826347" cy="492770"/>
          </a:xfrm>
          <a:prstGeom prst="rect">
            <a:avLst/>
          </a:prstGeom>
        </p:spPr>
        <p:txBody>
          <a:bodyPr lIns="0" tIns="0" rIns="0" bIns="0" rtlCol="0" anchor="t">
            <a:spAutoFit/>
          </a:bodyPr>
          <a:lstStyle/>
          <a:p>
            <a:pPr algn="l">
              <a:lnSpc>
                <a:spcPts val="3500"/>
              </a:lnSpc>
            </a:pPr>
            <a:r>
              <a:rPr lang="en-US" sz="2750">
                <a:solidFill>
                  <a:srgbClr val="FFFFFF"/>
                </a:solidFill>
                <a:latin typeface="Arimo" panose="020B0604020202020204"/>
                <a:ea typeface="Arimo" panose="020B0604020202020204"/>
                <a:cs typeface="Arimo" panose="020B0604020202020204"/>
                <a:sym typeface="Arimo" panose="020B0604020202020204"/>
              </a:rPr>
              <a:t>Challenges &amp; Solutions</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grpSp>
        <p:nvGrpSpPr>
          <p:cNvPr id="8" name="Group 8"/>
          <p:cNvGrpSpPr/>
          <p:nvPr/>
        </p:nvGrpSpPr>
        <p:grpSpPr>
          <a:xfrm rot="0">
            <a:off x="868710" y="2562225"/>
            <a:ext cx="8163371" cy="1516112"/>
            <a:chOff x="0" y="0"/>
            <a:chExt cx="10884495" cy="2021483"/>
          </a:xfrm>
        </p:grpSpPr>
        <p:sp>
          <p:nvSpPr>
            <p:cNvPr id="9" name="Freeform 9"/>
            <p:cNvSpPr/>
            <p:nvPr/>
          </p:nvSpPr>
          <p:spPr>
            <a:xfrm>
              <a:off x="19050" y="19050"/>
              <a:ext cx="10846562" cy="1983359"/>
            </a:xfrm>
            <a:custGeom>
              <a:avLst/>
              <a:gdLst/>
              <a:ahLst/>
              <a:cxnLst/>
              <a:rect l="l" t="t" r="r" b="b"/>
              <a:pathLst>
                <a:path w="10846562" h="1983359">
                  <a:moveTo>
                    <a:pt x="0" y="182880"/>
                  </a:moveTo>
                  <a:cubicBezTo>
                    <a:pt x="0" y="81915"/>
                    <a:pt x="83185" y="0"/>
                    <a:pt x="185801" y="0"/>
                  </a:cubicBezTo>
                  <a:lnTo>
                    <a:pt x="10660761" y="0"/>
                  </a:lnTo>
                  <a:cubicBezTo>
                    <a:pt x="10763377" y="0"/>
                    <a:pt x="10846562" y="81915"/>
                    <a:pt x="10846562" y="182880"/>
                  </a:cubicBezTo>
                  <a:lnTo>
                    <a:pt x="10846562" y="1800479"/>
                  </a:lnTo>
                  <a:cubicBezTo>
                    <a:pt x="10846562" y="1901444"/>
                    <a:pt x="10763377" y="1983359"/>
                    <a:pt x="10660761" y="1983359"/>
                  </a:cubicBezTo>
                  <a:lnTo>
                    <a:pt x="185801" y="1983359"/>
                  </a:lnTo>
                  <a:cubicBezTo>
                    <a:pt x="83185" y="1983359"/>
                    <a:pt x="0" y="1901444"/>
                    <a:pt x="0" y="1800479"/>
                  </a:cubicBezTo>
                  <a:close/>
                </a:path>
              </a:pathLst>
            </a:custGeom>
            <a:solidFill>
              <a:srgbClr val="112836"/>
            </a:solidFill>
            <a:ln w="12700">
              <a:solidFill>
                <a:srgbClr val="000000"/>
              </a:solidFill>
            </a:ln>
          </p:spPr>
        </p:sp>
        <p:sp>
          <p:nvSpPr>
            <p:cNvPr id="10" name="Freeform 10"/>
            <p:cNvSpPr/>
            <p:nvPr/>
          </p:nvSpPr>
          <p:spPr>
            <a:xfrm>
              <a:off x="0" y="0"/>
              <a:ext cx="10884662" cy="2021459"/>
            </a:xfrm>
            <a:custGeom>
              <a:avLst/>
              <a:gdLst/>
              <a:ahLst/>
              <a:cxnLst/>
              <a:rect l="l" t="t" r="r" b="b"/>
              <a:pathLst>
                <a:path w="10884662" h="2021459">
                  <a:moveTo>
                    <a:pt x="0" y="201930"/>
                  </a:moveTo>
                  <a:cubicBezTo>
                    <a:pt x="0" y="90170"/>
                    <a:pt x="91948" y="0"/>
                    <a:pt x="204851" y="0"/>
                  </a:cubicBezTo>
                  <a:lnTo>
                    <a:pt x="10679811" y="0"/>
                  </a:lnTo>
                  <a:lnTo>
                    <a:pt x="10679811" y="19050"/>
                  </a:lnTo>
                  <a:lnTo>
                    <a:pt x="10679811" y="0"/>
                  </a:lnTo>
                  <a:cubicBezTo>
                    <a:pt x="10792587" y="0"/>
                    <a:pt x="10884662" y="90170"/>
                    <a:pt x="10884662" y="201930"/>
                  </a:cubicBezTo>
                  <a:lnTo>
                    <a:pt x="10865612" y="201930"/>
                  </a:lnTo>
                  <a:lnTo>
                    <a:pt x="10884662" y="201930"/>
                  </a:lnTo>
                  <a:lnTo>
                    <a:pt x="10884662" y="1819529"/>
                  </a:lnTo>
                  <a:lnTo>
                    <a:pt x="10865612" y="1819529"/>
                  </a:lnTo>
                  <a:lnTo>
                    <a:pt x="10884662" y="1819529"/>
                  </a:lnTo>
                  <a:cubicBezTo>
                    <a:pt x="10884662" y="1931289"/>
                    <a:pt x="10792714" y="2021459"/>
                    <a:pt x="10679811" y="2021459"/>
                  </a:cubicBezTo>
                  <a:lnTo>
                    <a:pt x="10679811" y="2002409"/>
                  </a:lnTo>
                  <a:lnTo>
                    <a:pt x="10679811" y="2021459"/>
                  </a:lnTo>
                  <a:lnTo>
                    <a:pt x="204851" y="2021459"/>
                  </a:lnTo>
                  <a:lnTo>
                    <a:pt x="204851" y="2002409"/>
                  </a:lnTo>
                  <a:lnTo>
                    <a:pt x="204851" y="2021459"/>
                  </a:lnTo>
                  <a:cubicBezTo>
                    <a:pt x="92075" y="2021459"/>
                    <a:pt x="0" y="1931289"/>
                    <a:pt x="0" y="1819529"/>
                  </a:cubicBezTo>
                  <a:lnTo>
                    <a:pt x="0" y="201930"/>
                  </a:lnTo>
                  <a:lnTo>
                    <a:pt x="19050" y="201930"/>
                  </a:lnTo>
                  <a:lnTo>
                    <a:pt x="0" y="201930"/>
                  </a:lnTo>
                  <a:moveTo>
                    <a:pt x="38100" y="201930"/>
                  </a:moveTo>
                  <a:lnTo>
                    <a:pt x="38100" y="1819529"/>
                  </a:lnTo>
                  <a:lnTo>
                    <a:pt x="19050" y="1819529"/>
                  </a:lnTo>
                  <a:lnTo>
                    <a:pt x="38100" y="1819529"/>
                  </a:lnTo>
                  <a:cubicBezTo>
                    <a:pt x="38100" y="1909699"/>
                    <a:pt x="112395" y="1983359"/>
                    <a:pt x="204851" y="1983359"/>
                  </a:cubicBezTo>
                  <a:lnTo>
                    <a:pt x="10679811" y="1983359"/>
                  </a:lnTo>
                  <a:cubicBezTo>
                    <a:pt x="10772140" y="1983359"/>
                    <a:pt x="10846562" y="1909699"/>
                    <a:pt x="10846562" y="1819529"/>
                  </a:cubicBezTo>
                  <a:lnTo>
                    <a:pt x="10846562" y="201930"/>
                  </a:lnTo>
                  <a:cubicBezTo>
                    <a:pt x="10846562" y="111760"/>
                    <a:pt x="10772267" y="38100"/>
                    <a:pt x="10679811" y="38100"/>
                  </a:cubicBezTo>
                  <a:lnTo>
                    <a:pt x="204851" y="38100"/>
                  </a:lnTo>
                  <a:lnTo>
                    <a:pt x="204851" y="19050"/>
                  </a:lnTo>
                  <a:lnTo>
                    <a:pt x="204851" y="38100"/>
                  </a:lnTo>
                  <a:cubicBezTo>
                    <a:pt x="112395" y="38100"/>
                    <a:pt x="38100" y="111760"/>
                    <a:pt x="38100" y="201930"/>
                  </a:cubicBezTo>
                  <a:close/>
                </a:path>
              </a:pathLst>
            </a:custGeom>
            <a:solidFill>
              <a:srgbClr val="49606E"/>
            </a:solidFill>
            <a:ln w="12700">
              <a:solidFill>
                <a:srgbClr val="000000"/>
              </a:solidFill>
            </a:ln>
          </p:spPr>
        </p:sp>
      </p:grpSp>
      <p:grpSp>
        <p:nvGrpSpPr>
          <p:cNvPr id="11" name="Group 11"/>
          <p:cNvGrpSpPr/>
          <p:nvPr/>
        </p:nvGrpSpPr>
        <p:grpSpPr>
          <a:xfrm rot="0">
            <a:off x="854422" y="2576512"/>
            <a:ext cx="114300" cy="1487537"/>
            <a:chOff x="0" y="0"/>
            <a:chExt cx="152400" cy="1983383"/>
          </a:xfrm>
        </p:grpSpPr>
        <p:sp>
          <p:nvSpPr>
            <p:cNvPr id="12" name="Freeform 12"/>
            <p:cNvSpPr/>
            <p:nvPr/>
          </p:nvSpPr>
          <p:spPr>
            <a:xfrm>
              <a:off x="0" y="0"/>
              <a:ext cx="152400" cy="1983359"/>
            </a:xfrm>
            <a:custGeom>
              <a:avLst/>
              <a:gdLst/>
              <a:ahLst/>
              <a:cxnLst/>
              <a:rect l="l" t="t" r="r" b="b"/>
              <a:pathLst>
                <a:path w="152400" h="1983359">
                  <a:moveTo>
                    <a:pt x="0" y="50419"/>
                  </a:moveTo>
                  <a:cubicBezTo>
                    <a:pt x="0" y="22606"/>
                    <a:pt x="22606" y="0"/>
                    <a:pt x="50419" y="0"/>
                  </a:cubicBezTo>
                  <a:lnTo>
                    <a:pt x="101981" y="0"/>
                  </a:lnTo>
                  <a:cubicBezTo>
                    <a:pt x="129794" y="0"/>
                    <a:pt x="152400" y="22606"/>
                    <a:pt x="152400" y="50419"/>
                  </a:cubicBezTo>
                  <a:lnTo>
                    <a:pt x="152400" y="1932940"/>
                  </a:lnTo>
                  <a:cubicBezTo>
                    <a:pt x="152400" y="1960753"/>
                    <a:pt x="129794" y="1983359"/>
                    <a:pt x="101981" y="1983359"/>
                  </a:cubicBezTo>
                  <a:lnTo>
                    <a:pt x="50419" y="1983359"/>
                  </a:lnTo>
                  <a:cubicBezTo>
                    <a:pt x="22606" y="1983359"/>
                    <a:pt x="0" y="1960753"/>
                    <a:pt x="0" y="1932940"/>
                  </a:cubicBezTo>
                  <a:close/>
                </a:path>
              </a:pathLst>
            </a:custGeom>
            <a:solidFill>
              <a:srgbClr val="0A988B"/>
            </a:solidFill>
            <a:ln w="12700">
              <a:solidFill>
                <a:srgbClr val="000000"/>
              </a:solidFill>
            </a:ln>
          </p:spPr>
        </p:sp>
      </p:grpSp>
      <p:sp>
        <p:nvSpPr>
          <p:cNvPr id="13" name="TextBox 13"/>
          <p:cNvSpPr txBox="1"/>
          <p:nvPr/>
        </p:nvSpPr>
        <p:spPr>
          <a:xfrm>
            <a:off x="1249561" y="2828776"/>
            <a:ext cx="4185345" cy="399455"/>
          </a:xfrm>
          <a:prstGeom prst="rect">
            <a:avLst/>
          </a:prstGeom>
        </p:spPr>
        <p:txBody>
          <a:bodyPr lIns="0" tIns="0" rIns="0" bIns="0" rtlCol="0" anchor="t">
            <a:spAutoFit/>
          </a:bodyPr>
          <a:lstStyle/>
          <a:p>
            <a:pPr algn="l">
              <a:lnSpc>
                <a:spcPts val="2875"/>
              </a:lnSpc>
            </a:pPr>
            <a:r>
              <a:rPr lang="en-US" sz="2310">
                <a:solidFill>
                  <a:srgbClr val="CAD6DE"/>
                </a:solidFill>
                <a:latin typeface="Arimo" panose="020B0604020202020204"/>
                <a:ea typeface="Arimo" panose="020B0604020202020204"/>
                <a:cs typeface="Arimo" panose="020B0604020202020204"/>
                <a:sym typeface="Arimo" panose="020B0604020202020204"/>
              </a:rPr>
              <a:t>Dynamic Web Elements</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14" name="TextBox 14"/>
          <p:cNvSpPr txBox="1"/>
          <p:nvPr/>
        </p:nvSpPr>
        <p:spPr>
          <a:xfrm>
            <a:off x="1249561" y="3293864"/>
            <a:ext cx="7487394" cy="489347"/>
          </a:xfrm>
          <a:prstGeom prst="rect">
            <a:avLst/>
          </a:prstGeom>
        </p:spPr>
        <p:txBody>
          <a:bodyPr lIns="0" tIns="0" rIns="0" bIns="0" rtlCol="0" anchor="t">
            <a:spAutoFit/>
          </a:bodyPr>
          <a:lstStyle/>
          <a:p>
            <a:pPr algn="l">
              <a:lnSpc>
                <a:spcPts val="3125"/>
              </a:lnSpc>
            </a:pPr>
            <a:r>
              <a:rPr lang="en-US" sz="1935">
                <a:solidFill>
                  <a:srgbClr val="CAD6DE"/>
                </a:solidFill>
                <a:latin typeface="Cabin" panose="00000500000000000000"/>
                <a:ea typeface="Cabin" panose="00000500000000000000"/>
                <a:cs typeface="Cabin" panose="00000500000000000000"/>
                <a:sym typeface="Cabin" panose="00000500000000000000"/>
              </a:rPr>
              <a:t>Implemented robust locator strategies and dynamic XPath expressions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15" name="Group 15"/>
          <p:cNvGrpSpPr/>
          <p:nvPr/>
        </p:nvGrpSpPr>
        <p:grpSpPr>
          <a:xfrm rot="0">
            <a:off x="9255770" y="2562225"/>
            <a:ext cx="8163520" cy="1516112"/>
            <a:chOff x="0" y="0"/>
            <a:chExt cx="10884693" cy="2021483"/>
          </a:xfrm>
        </p:grpSpPr>
        <p:sp>
          <p:nvSpPr>
            <p:cNvPr id="16" name="Freeform 16"/>
            <p:cNvSpPr/>
            <p:nvPr/>
          </p:nvSpPr>
          <p:spPr>
            <a:xfrm>
              <a:off x="19050" y="19050"/>
              <a:ext cx="10846689" cy="1983359"/>
            </a:xfrm>
            <a:custGeom>
              <a:avLst/>
              <a:gdLst/>
              <a:ahLst/>
              <a:cxnLst/>
              <a:rect l="l" t="t" r="r" b="b"/>
              <a:pathLst>
                <a:path w="10846689" h="1983359">
                  <a:moveTo>
                    <a:pt x="0" y="182880"/>
                  </a:moveTo>
                  <a:cubicBezTo>
                    <a:pt x="0" y="81915"/>
                    <a:pt x="83185" y="0"/>
                    <a:pt x="185801" y="0"/>
                  </a:cubicBezTo>
                  <a:lnTo>
                    <a:pt x="10660888" y="0"/>
                  </a:lnTo>
                  <a:cubicBezTo>
                    <a:pt x="10763504" y="0"/>
                    <a:pt x="10846689" y="81915"/>
                    <a:pt x="10846689" y="182880"/>
                  </a:cubicBezTo>
                  <a:lnTo>
                    <a:pt x="10846689" y="1800479"/>
                  </a:lnTo>
                  <a:cubicBezTo>
                    <a:pt x="10846689" y="1901444"/>
                    <a:pt x="10763504" y="1983359"/>
                    <a:pt x="10660888" y="1983359"/>
                  </a:cubicBezTo>
                  <a:lnTo>
                    <a:pt x="185801" y="1983359"/>
                  </a:lnTo>
                  <a:cubicBezTo>
                    <a:pt x="83185" y="1983359"/>
                    <a:pt x="0" y="1901444"/>
                    <a:pt x="0" y="1800479"/>
                  </a:cubicBezTo>
                  <a:close/>
                </a:path>
              </a:pathLst>
            </a:custGeom>
            <a:solidFill>
              <a:srgbClr val="112836"/>
            </a:solidFill>
            <a:ln w="12700">
              <a:solidFill>
                <a:srgbClr val="000000"/>
              </a:solidFill>
            </a:ln>
          </p:spPr>
        </p:sp>
        <p:sp>
          <p:nvSpPr>
            <p:cNvPr id="17" name="Freeform 17"/>
            <p:cNvSpPr/>
            <p:nvPr/>
          </p:nvSpPr>
          <p:spPr>
            <a:xfrm>
              <a:off x="0" y="0"/>
              <a:ext cx="10884789" cy="2021459"/>
            </a:xfrm>
            <a:custGeom>
              <a:avLst/>
              <a:gdLst/>
              <a:ahLst/>
              <a:cxnLst/>
              <a:rect l="l" t="t" r="r" b="b"/>
              <a:pathLst>
                <a:path w="10884789" h="2021459">
                  <a:moveTo>
                    <a:pt x="0" y="201930"/>
                  </a:moveTo>
                  <a:cubicBezTo>
                    <a:pt x="0" y="90170"/>
                    <a:pt x="91948" y="0"/>
                    <a:pt x="204851" y="0"/>
                  </a:cubicBezTo>
                  <a:lnTo>
                    <a:pt x="10679938" y="0"/>
                  </a:lnTo>
                  <a:lnTo>
                    <a:pt x="10679938" y="19050"/>
                  </a:lnTo>
                  <a:lnTo>
                    <a:pt x="10679938" y="0"/>
                  </a:lnTo>
                  <a:cubicBezTo>
                    <a:pt x="10792714" y="0"/>
                    <a:pt x="10884789" y="90170"/>
                    <a:pt x="10884789" y="201930"/>
                  </a:cubicBezTo>
                  <a:lnTo>
                    <a:pt x="10865739" y="201930"/>
                  </a:lnTo>
                  <a:lnTo>
                    <a:pt x="10884789" y="201930"/>
                  </a:lnTo>
                  <a:lnTo>
                    <a:pt x="10884789" y="1819529"/>
                  </a:lnTo>
                  <a:lnTo>
                    <a:pt x="10865739" y="1819529"/>
                  </a:lnTo>
                  <a:lnTo>
                    <a:pt x="10884789" y="1819529"/>
                  </a:lnTo>
                  <a:cubicBezTo>
                    <a:pt x="10884789" y="1931289"/>
                    <a:pt x="10792841" y="2021459"/>
                    <a:pt x="10679938" y="2021459"/>
                  </a:cubicBezTo>
                  <a:lnTo>
                    <a:pt x="10679938" y="2002409"/>
                  </a:lnTo>
                  <a:lnTo>
                    <a:pt x="10679938" y="2021459"/>
                  </a:lnTo>
                  <a:lnTo>
                    <a:pt x="204851" y="2021459"/>
                  </a:lnTo>
                  <a:lnTo>
                    <a:pt x="204851" y="2002409"/>
                  </a:lnTo>
                  <a:lnTo>
                    <a:pt x="204851" y="2021459"/>
                  </a:lnTo>
                  <a:cubicBezTo>
                    <a:pt x="92075" y="2021459"/>
                    <a:pt x="0" y="1931289"/>
                    <a:pt x="0" y="1819529"/>
                  </a:cubicBezTo>
                  <a:lnTo>
                    <a:pt x="0" y="201930"/>
                  </a:lnTo>
                  <a:lnTo>
                    <a:pt x="19050" y="201930"/>
                  </a:lnTo>
                  <a:lnTo>
                    <a:pt x="0" y="201930"/>
                  </a:lnTo>
                  <a:moveTo>
                    <a:pt x="38100" y="201930"/>
                  </a:moveTo>
                  <a:lnTo>
                    <a:pt x="38100" y="1819529"/>
                  </a:lnTo>
                  <a:lnTo>
                    <a:pt x="19050" y="1819529"/>
                  </a:lnTo>
                  <a:lnTo>
                    <a:pt x="38100" y="1819529"/>
                  </a:lnTo>
                  <a:cubicBezTo>
                    <a:pt x="38100" y="1909699"/>
                    <a:pt x="112395" y="1983359"/>
                    <a:pt x="204851" y="1983359"/>
                  </a:cubicBezTo>
                  <a:lnTo>
                    <a:pt x="10679938" y="1983359"/>
                  </a:lnTo>
                  <a:cubicBezTo>
                    <a:pt x="10772267" y="1983359"/>
                    <a:pt x="10846689" y="1909699"/>
                    <a:pt x="10846689" y="1819529"/>
                  </a:cubicBezTo>
                  <a:lnTo>
                    <a:pt x="10846689" y="201930"/>
                  </a:lnTo>
                  <a:cubicBezTo>
                    <a:pt x="10846689" y="111760"/>
                    <a:pt x="10772394" y="38100"/>
                    <a:pt x="10679938" y="38100"/>
                  </a:cubicBezTo>
                  <a:lnTo>
                    <a:pt x="204851" y="38100"/>
                  </a:lnTo>
                  <a:lnTo>
                    <a:pt x="204851" y="19050"/>
                  </a:lnTo>
                  <a:lnTo>
                    <a:pt x="204851" y="38100"/>
                  </a:lnTo>
                  <a:cubicBezTo>
                    <a:pt x="112395" y="38100"/>
                    <a:pt x="38100" y="111760"/>
                    <a:pt x="38100" y="201930"/>
                  </a:cubicBezTo>
                  <a:close/>
                </a:path>
              </a:pathLst>
            </a:custGeom>
            <a:solidFill>
              <a:srgbClr val="49606E"/>
            </a:solidFill>
            <a:ln w="12700">
              <a:solidFill>
                <a:srgbClr val="000000"/>
              </a:solidFill>
            </a:ln>
          </p:spPr>
        </p:sp>
      </p:grpSp>
      <p:grpSp>
        <p:nvGrpSpPr>
          <p:cNvPr id="18" name="Group 18"/>
          <p:cNvGrpSpPr/>
          <p:nvPr/>
        </p:nvGrpSpPr>
        <p:grpSpPr>
          <a:xfrm rot="0">
            <a:off x="9241482" y="2576512"/>
            <a:ext cx="114300" cy="1487537"/>
            <a:chOff x="0" y="0"/>
            <a:chExt cx="152400" cy="1983383"/>
          </a:xfrm>
        </p:grpSpPr>
        <p:sp>
          <p:nvSpPr>
            <p:cNvPr id="19" name="Freeform 19"/>
            <p:cNvSpPr/>
            <p:nvPr/>
          </p:nvSpPr>
          <p:spPr>
            <a:xfrm>
              <a:off x="0" y="0"/>
              <a:ext cx="152400" cy="1983359"/>
            </a:xfrm>
            <a:custGeom>
              <a:avLst/>
              <a:gdLst/>
              <a:ahLst/>
              <a:cxnLst/>
              <a:rect l="l" t="t" r="r" b="b"/>
              <a:pathLst>
                <a:path w="152400" h="1983359">
                  <a:moveTo>
                    <a:pt x="0" y="50419"/>
                  </a:moveTo>
                  <a:cubicBezTo>
                    <a:pt x="0" y="22606"/>
                    <a:pt x="22606" y="0"/>
                    <a:pt x="50419" y="0"/>
                  </a:cubicBezTo>
                  <a:lnTo>
                    <a:pt x="101981" y="0"/>
                  </a:lnTo>
                  <a:cubicBezTo>
                    <a:pt x="129794" y="0"/>
                    <a:pt x="152400" y="22606"/>
                    <a:pt x="152400" y="50419"/>
                  </a:cubicBezTo>
                  <a:lnTo>
                    <a:pt x="152400" y="1932940"/>
                  </a:lnTo>
                  <a:cubicBezTo>
                    <a:pt x="152400" y="1960753"/>
                    <a:pt x="129794" y="1983359"/>
                    <a:pt x="101981" y="1983359"/>
                  </a:cubicBezTo>
                  <a:lnTo>
                    <a:pt x="50419" y="1983359"/>
                  </a:lnTo>
                  <a:cubicBezTo>
                    <a:pt x="22606" y="1983359"/>
                    <a:pt x="0" y="1960753"/>
                    <a:pt x="0" y="1932940"/>
                  </a:cubicBezTo>
                  <a:close/>
                </a:path>
              </a:pathLst>
            </a:custGeom>
            <a:solidFill>
              <a:srgbClr val="0A988B"/>
            </a:solidFill>
            <a:ln w="12700">
              <a:solidFill>
                <a:srgbClr val="000000"/>
              </a:solidFill>
            </a:ln>
          </p:spPr>
        </p:sp>
      </p:grpSp>
      <p:sp>
        <p:nvSpPr>
          <p:cNvPr id="20" name="TextBox 20"/>
          <p:cNvSpPr txBox="1"/>
          <p:nvPr/>
        </p:nvSpPr>
        <p:spPr>
          <a:xfrm>
            <a:off x="9636621" y="2828776"/>
            <a:ext cx="3557736" cy="399455"/>
          </a:xfrm>
          <a:prstGeom prst="rect">
            <a:avLst/>
          </a:prstGeom>
        </p:spPr>
        <p:txBody>
          <a:bodyPr lIns="0" tIns="0" rIns="0" bIns="0" rtlCol="0" anchor="t">
            <a:spAutoFit/>
          </a:bodyPr>
          <a:lstStyle/>
          <a:p>
            <a:pPr algn="l">
              <a:lnSpc>
                <a:spcPts val="2875"/>
              </a:lnSpc>
            </a:pPr>
            <a:r>
              <a:rPr lang="en-US" sz="2310">
                <a:solidFill>
                  <a:srgbClr val="CAD6DE"/>
                </a:solidFill>
                <a:latin typeface="Arimo" panose="020B0604020202020204"/>
                <a:ea typeface="Arimo" panose="020B0604020202020204"/>
                <a:cs typeface="Arimo" panose="020B0604020202020204"/>
                <a:sym typeface="Arimo" panose="020B0604020202020204"/>
              </a:rPr>
              <a:t>Slow Loading Pages</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21" name="TextBox 21"/>
          <p:cNvSpPr txBox="1"/>
          <p:nvPr/>
        </p:nvSpPr>
        <p:spPr>
          <a:xfrm>
            <a:off x="9636621" y="3293864"/>
            <a:ext cx="7487542" cy="489347"/>
          </a:xfrm>
          <a:prstGeom prst="rect">
            <a:avLst/>
          </a:prstGeom>
        </p:spPr>
        <p:txBody>
          <a:bodyPr lIns="0" tIns="0" rIns="0" bIns="0" rtlCol="0" anchor="t">
            <a:spAutoFit/>
          </a:bodyPr>
          <a:lstStyle/>
          <a:p>
            <a:pPr algn="l">
              <a:lnSpc>
                <a:spcPts val="3125"/>
              </a:lnSpc>
            </a:pPr>
            <a:r>
              <a:rPr lang="en-US" sz="1935">
                <a:solidFill>
                  <a:srgbClr val="CAD6DE"/>
                </a:solidFill>
                <a:latin typeface="Cabin" panose="00000500000000000000"/>
                <a:ea typeface="Cabin" panose="00000500000000000000"/>
                <a:cs typeface="Cabin" panose="00000500000000000000"/>
                <a:sym typeface="Cabin" panose="00000500000000000000"/>
              </a:rPr>
              <a:t>Solved with explicit waits and proper synchronization techniques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2" name="Group 22"/>
          <p:cNvGrpSpPr/>
          <p:nvPr/>
        </p:nvGrpSpPr>
        <p:grpSpPr>
          <a:xfrm rot="0">
            <a:off x="868710" y="4302026"/>
            <a:ext cx="8163371" cy="1516112"/>
            <a:chOff x="0" y="0"/>
            <a:chExt cx="10884495" cy="2021483"/>
          </a:xfrm>
        </p:grpSpPr>
        <p:sp>
          <p:nvSpPr>
            <p:cNvPr id="23" name="Freeform 23"/>
            <p:cNvSpPr/>
            <p:nvPr/>
          </p:nvSpPr>
          <p:spPr>
            <a:xfrm>
              <a:off x="19050" y="19050"/>
              <a:ext cx="10846562" cy="1983359"/>
            </a:xfrm>
            <a:custGeom>
              <a:avLst/>
              <a:gdLst/>
              <a:ahLst/>
              <a:cxnLst/>
              <a:rect l="l" t="t" r="r" b="b"/>
              <a:pathLst>
                <a:path w="10846562" h="1983359">
                  <a:moveTo>
                    <a:pt x="0" y="182880"/>
                  </a:moveTo>
                  <a:cubicBezTo>
                    <a:pt x="0" y="81915"/>
                    <a:pt x="83185" y="0"/>
                    <a:pt x="185801" y="0"/>
                  </a:cubicBezTo>
                  <a:lnTo>
                    <a:pt x="10660761" y="0"/>
                  </a:lnTo>
                  <a:cubicBezTo>
                    <a:pt x="10763377" y="0"/>
                    <a:pt x="10846562" y="81915"/>
                    <a:pt x="10846562" y="182880"/>
                  </a:cubicBezTo>
                  <a:lnTo>
                    <a:pt x="10846562" y="1800479"/>
                  </a:lnTo>
                  <a:cubicBezTo>
                    <a:pt x="10846562" y="1901444"/>
                    <a:pt x="10763377" y="1983359"/>
                    <a:pt x="10660761" y="1983359"/>
                  </a:cubicBezTo>
                  <a:lnTo>
                    <a:pt x="185801" y="1983359"/>
                  </a:lnTo>
                  <a:cubicBezTo>
                    <a:pt x="83185" y="1983359"/>
                    <a:pt x="0" y="1901444"/>
                    <a:pt x="0" y="1800479"/>
                  </a:cubicBezTo>
                  <a:close/>
                </a:path>
              </a:pathLst>
            </a:custGeom>
            <a:solidFill>
              <a:srgbClr val="112836"/>
            </a:solidFill>
            <a:ln w="12700">
              <a:solidFill>
                <a:srgbClr val="000000"/>
              </a:solidFill>
            </a:ln>
          </p:spPr>
        </p:sp>
        <p:sp>
          <p:nvSpPr>
            <p:cNvPr id="24" name="Freeform 24"/>
            <p:cNvSpPr/>
            <p:nvPr/>
          </p:nvSpPr>
          <p:spPr>
            <a:xfrm>
              <a:off x="0" y="0"/>
              <a:ext cx="10884662" cy="2021459"/>
            </a:xfrm>
            <a:custGeom>
              <a:avLst/>
              <a:gdLst/>
              <a:ahLst/>
              <a:cxnLst/>
              <a:rect l="l" t="t" r="r" b="b"/>
              <a:pathLst>
                <a:path w="10884662" h="2021459">
                  <a:moveTo>
                    <a:pt x="0" y="201930"/>
                  </a:moveTo>
                  <a:cubicBezTo>
                    <a:pt x="0" y="90170"/>
                    <a:pt x="91948" y="0"/>
                    <a:pt x="204851" y="0"/>
                  </a:cubicBezTo>
                  <a:lnTo>
                    <a:pt x="10679811" y="0"/>
                  </a:lnTo>
                  <a:lnTo>
                    <a:pt x="10679811" y="19050"/>
                  </a:lnTo>
                  <a:lnTo>
                    <a:pt x="10679811" y="0"/>
                  </a:lnTo>
                  <a:cubicBezTo>
                    <a:pt x="10792587" y="0"/>
                    <a:pt x="10884662" y="90170"/>
                    <a:pt x="10884662" y="201930"/>
                  </a:cubicBezTo>
                  <a:lnTo>
                    <a:pt x="10865612" y="201930"/>
                  </a:lnTo>
                  <a:lnTo>
                    <a:pt x="10884662" y="201930"/>
                  </a:lnTo>
                  <a:lnTo>
                    <a:pt x="10884662" y="1819529"/>
                  </a:lnTo>
                  <a:lnTo>
                    <a:pt x="10865612" y="1819529"/>
                  </a:lnTo>
                  <a:lnTo>
                    <a:pt x="10884662" y="1819529"/>
                  </a:lnTo>
                  <a:cubicBezTo>
                    <a:pt x="10884662" y="1931289"/>
                    <a:pt x="10792714" y="2021459"/>
                    <a:pt x="10679811" y="2021459"/>
                  </a:cubicBezTo>
                  <a:lnTo>
                    <a:pt x="10679811" y="2002409"/>
                  </a:lnTo>
                  <a:lnTo>
                    <a:pt x="10679811" y="2021459"/>
                  </a:lnTo>
                  <a:lnTo>
                    <a:pt x="204851" y="2021459"/>
                  </a:lnTo>
                  <a:lnTo>
                    <a:pt x="204851" y="2002409"/>
                  </a:lnTo>
                  <a:lnTo>
                    <a:pt x="204851" y="2021459"/>
                  </a:lnTo>
                  <a:cubicBezTo>
                    <a:pt x="92075" y="2021459"/>
                    <a:pt x="0" y="1931289"/>
                    <a:pt x="0" y="1819529"/>
                  </a:cubicBezTo>
                  <a:lnTo>
                    <a:pt x="0" y="201930"/>
                  </a:lnTo>
                  <a:lnTo>
                    <a:pt x="19050" y="201930"/>
                  </a:lnTo>
                  <a:lnTo>
                    <a:pt x="0" y="201930"/>
                  </a:lnTo>
                  <a:moveTo>
                    <a:pt x="38100" y="201930"/>
                  </a:moveTo>
                  <a:lnTo>
                    <a:pt x="38100" y="1819529"/>
                  </a:lnTo>
                  <a:lnTo>
                    <a:pt x="19050" y="1819529"/>
                  </a:lnTo>
                  <a:lnTo>
                    <a:pt x="38100" y="1819529"/>
                  </a:lnTo>
                  <a:cubicBezTo>
                    <a:pt x="38100" y="1909699"/>
                    <a:pt x="112395" y="1983359"/>
                    <a:pt x="204851" y="1983359"/>
                  </a:cubicBezTo>
                  <a:lnTo>
                    <a:pt x="10679811" y="1983359"/>
                  </a:lnTo>
                  <a:cubicBezTo>
                    <a:pt x="10772140" y="1983359"/>
                    <a:pt x="10846562" y="1909699"/>
                    <a:pt x="10846562" y="1819529"/>
                  </a:cubicBezTo>
                  <a:lnTo>
                    <a:pt x="10846562" y="201930"/>
                  </a:lnTo>
                  <a:cubicBezTo>
                    <a:pt x="10846562" y="111760"/>
                    <a:pt x="10772267" y="38100"/>
                    <a:pt x="10679811" y="38100"/>
                  </a:cubicBezTo>
                  <a:lnTo>
                    <a:pt x="204851" y="38100"/>
                  </a:lnTo>
                  <a:lnTo>
                    <a:pt x="204851" y="19050"/>
                  </a:lnTo>
                  <a:lnTo>
                    <a:pt x="204851" y="38100"/>
                  </a:lnTo>
                  <a:cubicBezTo>
                    <a:pt x="112395" y="38100"/>
                    <a:pt x="38100" y="111760"/>
                    <a:pt x="38100" y="201930"/>
                  </a:cubicBezTo>
                  <a:close/>
                </a:path>
              </a:pathLst>
            </a:custGeom>
            <a:solidFill>
              <a:srgbClr val="49606E"/>
            </a:solidFill>
            <a:ln w="12700">
              <a:solidFill>
                <a:srgbClr val="000000"/>
              </a:solidFill>
            </a:ln>
          </p:spPr>
        </p:sp>
      </p:grpSp>
      <p:grpSp>
        <p:nvGrpSpPr>
          <p:cNvPr id="25" name="Group 25"/>
          <p:cNvGrpSpPr/>
          <p:nvPr/>
        </p:nvGrpSpPr>
        <p:grpSpPr>
          <a:xfrm rot="0">
            <a:off x="854422" y="4316314"/>
            <a:ext cx="114300" cy="1487537"/>
            <a:chOff x="0" y="0"/>
            <a:chExt cx="152400" cy="1983383"/>
          </a:xfrm>
        </p:grpSpPr>
        <p:sp>
          <p:nvSpPr>
            <p:cNvPr id="26" name="Freeform 26"/>
            <p:cNvSpPr/>
            <p:nvPr/>
          </p:nvSpPr>
          <p:spPr>
            <a:xfrm>
              <a:off x="0" y="0"/>
              <a:ext cx="152400" cy="1983359"/>
            </a:xfrm>
            <a:custGeom>
              <a:avLst/>
              <a:gdLst/>
              <a:ahLst/>
              <a:cxnLst/>
              <a:rect l="l" t="t" r="r" b="b"/>
              <a:pathLst>
                <a:path w="152400" h="1983359">
                  <a:moveTo>
                    <a:pt x="0" y="50419"/>
                  </a:moveTo>
                  <a:cubicBezTo>
                    <a:pt x="0" y="22606"/>
                    <a:pt x="22606" y="0"/>
                    <a:pt x="50419" y="0"/>
                  </a:cubicBezTo>
                  <a:lnTo>
                    <a:pt x="101981" y="0"/>
                  </a:lnTo>
                  <a:cubicBezTo>
                    <a:pt x="129794" y="0"/>
                    <a:pt x="152400" y="22606"/>
                    <a:pt x="152400" y="50419"/>
                  </a:cubicBezTo>
                  <a:lnTo>
                    <a:pt x="152400" y="1932940"/>
                  </a:lnTo>
                  <a:cubicBezTo>
                    <a:pt x="152400" y="1960753"/>
                    <a:pt x="129794" y="1983359"/>
                    <a:pt x="101981" y="1983359"/>
                  </a:cubicBezTo>
                  <a:lnTo>
                    <a:pt x="50419" y="1983359"/>
                  </a:lnTo>
                  <a:cubicBezTo>
                    <a:pt x="22606" y="1983359"/>
                    <a:pt x="0" y="1960753"/>
                    <a:pt x="0" y="1932940"/>
                  </a:cubicBezTo>
                  <a:close/>
                </a:path>
              </a:pathLst>
            </a:custGeom>
            <a:solidFill>
              <a:srgbClr val="0A988B"/>
            </a:solidFill>
            <a:ln w="12700">
              <a:solidFill>
                <a:srgbClr val="000000"/>
              </a:solidFill>
            </a:ln>
          </p:spPr>
        </p:sp>
      </p:grpSp>
      <p:sp>
        <p:nvSpPr>
          <p:cNvPr id="27" name="TextBox 27"/>
          <p:cNvSpPr txBox="1"/>
          <p:nvPr/>
        </p:nvSpPr>
        <p:spPr>
          <a:xfrm>
            <a:off x="1249561" y="4568577"/>
            <a:ext cx="3220194" cy="399455"/>
          </a:xfrm>
          <a:prstGeom prst="rect">
            <a:avLst/>
          </a:prstGeom>
        </p:spPr>
        <p:txBody>
          <a:bodyPr lIns="0" tIns="0" rIns="0" bIns="0" rtlCol="0" anchor="t">
            <a:spAutoFit/>
          </a:bodyPr>
          <a:lstStyle/>
          <a:p>
            <a:pPr algn="l">
              <a:lnSpc>
                <a:spcPts val="2875"/>
              </a:lnSpc>
            </a:pPr>
            <a:r>
              <a:rPr lang="en-US" sz="2310">
                <a:solidFill>
                  <a:srgbClr val="CAD6DE"/>
                </a:solidFill>
                <a:latin typeface="Arimo" panose="020B0604020202020204"/>
                <a:ea typeface="Arimo" panose="020B0604020202020204"/>
                <a:cs typeface="Arimo" panose="020B0604020202020204"/>
                <a:sym typeface="Arimo" panose="020B0604020202020204"/>
              </a:rPr>
              <a:t>Repetitive Actions</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28" name="TextBox 28"/>
          <p:cNvSpPr txBox="1"/>
          <p:nvPr/>
        </p:nvSpPr>
        <p:spPr>
          <a:xfrm>
            <a:off x="1249561" y="5033665"/>
            <a:ext cx="7487394" cy="489347"/>
          </a:xfrm>
          <a:prstGeom prst="rect">
            <a:avLst/>
          </a:prstGeom>
        </p:spPr>
        <p:txBody>
          <a:bodyPr lIns="0" tIns="0" rIns="0" bIns="0" rtlCol="0" anchor="t">
            <a:spAutoFit/>
          </a:bodyPr>
          <a:lstStyle/>
          <a:p>
            <a:pPr algn="l">
              <a:lnSpc>
                <a:spcPts val="3125"/>
              </a:lnSpc>
            </a:pPr>
            <a:r>
              <a:rPr lang="en-US" sz="1935">
                <a:solidFill>
                  <a:srgbClr val="CAD6DE"/>
                </a:solidFill>
                <a:latin typeface="Cabin" panose="00000500000000000000"/>
                <a:ea typeface="Cabin" panose="00000500000000000000"/>
                <a:cs typeface="Cabin" panose="00000500000000000000"/>
                <a:sym typeface="Cabin" panose="00000500000000000000"/>
              </a:rPr>
              <a:t>Solved with reusable utilities and helper methods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grpSp>
        <p:nvGrpSpPr>
          <p:cNvPr id="29" name="Group 29"/>
          <p:cNvGrpSpPr/>
          <p:nvPr/>
        </p:nvGrpSpPr>
        <p:grpSpPr>
          <a:xfrm rot="0">
            <a:off x="9255770" y="4302026"/>
            <a:ext cx="8163520" cy="1516112"/>
            <a:chOff x="0" y="0"/>
            <a:chExt cx="10884693" cy="2021483"/>
          </a:xfrm>
        </p:grpSpPr>
        <p:sp>
          <p:nvSpPr>
            <p:cNvPr id="30" name="Freeform 30"/>
            <p:cNvSpPr/>
            <p:nvPr/>
          </p:nvSpPr>
          <p:spPr>
            <a:xfrm>
              <a:off x="19050" y="19050"/>
              <a:ext cx="10846689" cy="1983359"/>
            </a:xfrm>
            <a:custGeom>
              <a:avLst/>
              <a:gdLst/>
              <a:ahLst/>
              <a:cxnLst/>
              <a:rect l="l" t="t" r="r" b="b"/>
              <a:pathLst>
                <a:path w="10846689" h="1983359">
                  <a:moveTo>
                    <a:pt x="0" y="182880"/>
                  </a:moveTo>
                  <a:cubicBezTo>
                    <a:pt x="0" y="81915"/>
                    <a:pt x="83185" y="0"/>
                    <a:pt x="185801" y="0"/>
                  </a:cubicBezTo>
                  <a:lnTo>
                    <a:pt x="10660888" y="0"/>
                  </a:lnTo>
                  <a:cubicBezTo>
                    <a:pt x="10763504" y="0"/>
                    <a:pt x="10846689" y="81915"/>
                    <a:pt x="10846689" y="182880"/>
                  </a:cubicBezTo>
                  <a:lnTo>
                    <a:pt x="10846689" y="1800479"/>
                  </a:lnTo>
                  <a:cubicBezTo>
                    <a:pt x="10846689" y="1901444"/>
                    <a:pt x="10763504" y="1983359"/>
                    <a:pt x="10660888" y="1983359"/>
                  </a:cubicBezTo>
                  <a:lnTo>
                    <a:pt x="185801" y="1983359"/>
                  </a:lnTo>
                  <a:cubicBezTo>
                    <a:pt x="83185" y="1983359"/>
                    <a:pt x="0" y="1901444"/>
                    <a:pt x="0" y="1800479"/>
                  </a:cubicBezTo>
                  <a:close/>
                </a:path>
              </a:pathLst>
            </a:custGeom>
            <a:solidFill>
              <a:srgbClr val="112836"/>
            </a:solidFill>
            <a:ln w="12700">
              <a:solidFill>
                <a:srgbClr val="000000"/>
              </a:solidFill>
            </a:ln>
          </p:spPr>
        </p:sp>
        <p:sp>
          <p:nvSpPr>
            <p:cNvPr id="31" name="Freeform 31"/>
            <p:cNvSpPr/>
            <p:nvPr/>
          </p:nvSpPr>
          <p:spPr>
            <a:xfrm>
              <a:off x="0" y="0"/>
              <a:ext cx="10884789" cy="2021459"/>
            </a:xfrm>
            <a:custGeom>
              <a:avLst/>
              <a:gdLst/>
              <a:ahLst/>
              <a:cxnLst/>
              <a:rect l="l" t="t" r="r" b="b"/>
              <a:pathLst>
                <a:path w="10884789" h="2021459">
                  <a:moveTo>
                    <a:pt x="0" y="201930"/>
                  </a:moveTo>
                  <a:cubicBezTo>
                    <a:pt x="0" y="90170"/>
                    <a:pt x="91948" y="0"/>
                    <a:pt x="204851" y="0"/>
                  </a:cubicBezTo>
                  <a:lnTo>
                    <a:pt x="10679938" y="0"/>
                  </a:lnTo>
                  <a:lnTo>
                    <a:pt x="10679938" y="19050"/>
                  </a:lnTo>
                  <a:lnTo>
                    <a:pt x="10679938" y="0"/>
                  </a:lnTo>
                  <a:cubicBezTo>
                    <a:pt x="10792714" y="0"/>
                    <a:pt x="10884789" y="90170"/>
                    <a:pt x="10884789" y="201930"/>
                  </a:cubicBezTo>
                  <a:lnTo>
                    <a:pt x="10865739" y="201930"/>
                  </a:lnTo>
                  <a:lnTo>
                    <a:pt x="10884789" y="201930"/>
                  </a:lnTo>
                  <a:lnTo>
                    <a:pt x="10884789" y="1819529"/>
                  </a:lnTo>
                  <a:lnTo>
                    <a:pt x="10865739" y="1819529"/>
                  </a:lnTo>
                  <a:lnTo>
                    <a:pt x="10884789" y="1819529"/>
                  </a:lnTo>
                  <a:cubicBezTo>
                    <a:pt x="10884789" y="1931289"/>
                    <a:pt x="10792841" y="2021459"/>
                    <a:pt x="10679938" y="2021459"/>
                  </a:cubicBezTo>
                  <a:lnTo>
                    <a:pt x="10679938" y="2002409"/>
                  </a:lnTo>
                  <a:lnTo>
                    <a:pt x="10679938" y="2021459"/>
                  </a:lnTo>
                  <a:lnTo>
                    <a:pt x="204851" y="2021459"/>
                  </a:lnTo>
                  <a:lnTo>
                    <a:pt x="204851" y="2002409"/>
                  </a:lnTo>
                  <a:lnTo>
                    <a:pt x="204851" y="2021459"/>
                  </a:lnTo>
                  <a:cubicBezTo>
                    <a:pt x="92075" y="2021459"/>
                    <a:pt x="0" y="1931289"/>
                    <a:pt x="0" y="1819529"/>
                  </a:cubicBezTo>
                  <a:lnTo>
                    <a:pt x="0" y="201930"/>
                  </a:lnTo>
                  <a:lnTo>
                    <a:pt x="19050" y="201930"/>
                  </a:lnTo>
                  <a:lnTo>
                    <a:pt x="0" y="201930"/>
                  </a:lnTo>
                  <a:moveTo>
                    <a:pt x="38100" y="201930"/>
                  </a:moveTo>
                  <a:lnTo>
                    <a:pt x="38100" y="1819529"/>
                  </a:lnTo>
                  <a:lnTo>
                    <a:pt x="19050" y="1819529"/>
                  </a:lnTo>
                  <a:lnTo>
                    <a:pt x="38100" y="1819529"/>
                  </a:lnTo>
                  <a:cubicBezTo>
                    <a:pt x="38100" y="1909699"/>
                    <a:pt x="112395" y="1983359"/>
                    <a:pt x="204851" y="1983359"/>
                  </a:cubicBezTo>
                  <a:lnTo>
                    <a:pt x="10679938" y="1983359"/>
                  </a:lnTo>
                  <a:cubicBezTo>
                    <a:pt x="10772267" y="1983359"/>
                    <a:pt x="10846689" y="1909699"/>
                    <a:pt x="10846689" y="1819529"/>
                  </a:cubicBezTo>
                  <a:lnTo>
                    <a:pt x="10846689" y="201930"/>
                  </a:lnTo>
                  <a:cubicBezTo>
                    <a:pt x="10846689" y="111760"/>
                    <a:pt x="10772394" y="38100"/>
                    <a:pt x="10679938" y="38100"/>
                  </a:cubicBezTo>
                  <a:lnTo>
                    <a:pt x="204851" y="38100"/>
                  </a:lnTo>
                  <a:lnTo>
                    <a:pt x="204851" y="19050"/>
                  </a:lnTo>
                  <a:lnTo>
                    <a:pt x="204851" y="38100"/>
                  </a:lnTo>
                  <a:cubicBezTo>
                    <a:pt x="112395" y="38100"/>
                    <a:pt x="38100" y="111760"/>
                    <a:pt x="38100" y="201930"/>
                  </a:cubicBezTo>
                  <a:close/>
                </a:path>
              </a:pathLst>
            </a:custGeom>
            <a:solidFill>
              <a:srgbClr val="49606E"/>
            </a:solidFill>
            <a:ln w="12700">
              <a:solidFill>
                <a:srgbClr val="000000"/>
              </a:solidFill>
            </a:ln>
          </p:spPr>
        </p:sp>
      </p:grpSp>
      <p:grpSp>
        <p:nvGrpSpPr>
          <p:cNvPr id="32" name="Group 32"/>
          <p:cNvGrpSpPr/>
          <p:nvPr/>
        </p:nvGrpSpPr>
        <p:grpSpPr>
          <a:xfrm rot="0">
            <a:off x="9241482" y="4316314"/>
            <a:ext cx="114300" cy="1487537"/>
            <a:chOff x="0" y="0"/>
            <a:chExt cx="152400" cy="1983383"/>
          </a:xfrm>
        </p:grpSpPr>
        <p:sp>
          <p:nvSpPr>
            <p:cNvPr id="33" name="Freeform 33"/>
            <p:cNvSpPr/>
            <p:nvPr/>
          </p:nvSpPr>
          <p:spPr>
            <a:xfrm>
              <a:off x="0" y="0"/>
              <a:ext cx="152400" cy="1983359"/>
            </a:xfrm>
            <a:custGeom>
              <a:avLst/>
              <a:gdLst/>
              <a:ahLst/>
              <a:cxnLst/>
              <a:rect l="l" t="t" r="r" b="b"/>
              <a:pathLst>
                <a:path w="152400" h="1983359">
                  <a:moveTo>
                    <a:pt x="0" y="50419"/>
                  </a:moveTo>
                  <a:cubicBezTo>
                    <a:pt x="0" y="22606"/>
                    <a:pt x="22606" y="0"/>
                    <a:pt x="50419" y="0"/>
                  </a:cubicBezTo>
                  <a:lnTo>
                    <a:pt x="101981" y="0"/>
                  </a:lnTo>
                  <a:cubicBezTo>
                    <a:pt x="129794" y="0"/>
                    <a:pt x="152400" y="22606"/>
                    <a:pt x="152400" y="50419"/>
                  </a:cubicBezTo>
                  <a:lnTo>
                    <a:pt x="152400" y="1932940"/>
                  </a:lnTo>
                  <a:cubicBezTo>
                    <a:pt x="152400" y="1960753"/>
                    <a:pt x="129794" y="1983359"/>
                    <a:pt x="101981" y="1983359"/>
                  </a:cubicBezTo>
                  <a:lnTo>
                    <a:pt x="50419" y="1983359"/>
                  </a:lnTo>
                  <a:cubicBezTo>
                    <a:pt x="22606" y="1983359"/>
                    <a:pt x="0" y="1960753"/>
                    <a:pt x="0" y="1932940"/>
                  </a:cubicBezTo>
                  <a:close/>
                </a:path>
              </a:pathLst>
            </a:custGeom>
            <a:solidFill>
              <a:srgbClr val="0A988B"/>
            </a:solidFill>
            <a:ln w="12700">
              <a:solidFill>
                <a:srgbClr val="000000"/>
              </a:solidFill>
            </a:ln>
          </p:spPr>
        </p:sp>
      </p:grpSp>
      <p:sp>
        <p:nvSpPr>
          <p:cNvPr id="34" name="TextBox 34"/>
          <p:cNvSpPr txBox="1"/>
          <p:nvPr/>
        </p:nvSpPr>
        <p:spPr>
          <a:xfrm>
            <a:off x="9636621" y="4568577"/>
            <a:ext cx="4954190" cy="399455"/>
          </a:xfrm>
          <a:prstGeom prst="rect">
            <a:avLst/>
          </a:prstGeom>
        </p:spPr>
        <p:txBody>
          <a:bodyPr lIns="0" tIns="0" rIns="0" bIns="0" rtlCol="0" anchor="t">
            <a:spAutoFit/>
          </a:bodyPr>
          <a:lstStyle/>
          <a:p>
            <a:pPr algn="l">
              <a:lnSpc>
                <a:spcPts val="2875"/>
              </a:lnSpc>
            </a:pPr>
            <a:r>
              <a:rPr lang="en-US" sz="2310">
                <a:solidFill>
                  <a:srgbClr val="CAD6DE"/>
                </a:solidFill>
                <a:latin typeface="Arimo" panose="020B0604020202020204"/>
                <a:ea typeface="Arimo" panose="020B0604020202020204"/>
                <a:cs typeface="Arimo" panose="020B0604020202020204"/>
                <a:sym typeface="Arimo" panose="020B0604020202020204"/>
              </a:rPr>
              <a:t>POM Structure Consistency</a:t>
            </a:r>
            <a:endParaRPr lang="en-US" sz="2310">
              <a:solidFill>
                <a:srgbClr val="CAD6DE"/>
              </a:solidFill>
              <a:latin typeface="Arimo" panose="020B0604020202020204"/>
              <a:ea typeface="Arimo" panose="020B0604020202020204"/>
              <a:cs typeface="Arimo" panose="020B0604020202020204"/>
              <a:sym typeface="Arimo" panose="020B0604020202020204"/>
            </a:endParaRPr>
          </a:p>
        </p:txBody>
      </p:sp>
      <p:sp>
        <p:nvSpPr>
          <p:cNvPr id="35" name="TextBox 35"/>
          <p:cNvSpPr txBox="1"/>
          <p:nvPr/>
        </p:nvSpPr>
        <p:spPr>
          <a:xfrm>
            <a:off x="9636621" y="5033665"/>
            <a:ext cx="7487542" cy="489347"/>
          </a:xfrm>
          <a:prstGeom prst="rect">
            <a:avLst/>
          </a:prstGeom>
        </p:spPr>
        <p:txBody>
          <a:bodyPr lIns="0" tIns="0" rIns="0" bIns="0" rtlCol="0" anchor="t">
            <a:spAutoFit/>
          </a:bodyPr>
          <a:lstStyle/>
          <a:p>
            <a:pPr algn="l">
              <a:lnSpc>
                <a:spcPts val="3125"/>
              </a:lnSpc>
            </a:pPr>
            <a:r>
              <a:rPr lang="en-US" sz="1935">
                <a:solidFill>
                  <a:srgbClr val="CAD6DE"/>
                </a:solidFill>
                <a:latin typeface="Cabin" panose="00000500000000000000"/>
                <a:ea typeface="Cabin" panose="00000500000000000000"/>
                <a:cs typeface="Cabin" panose="00000500000000000000"/>
                <a:sym typeface="Cabin" panose="00000500000000000000"/>
              </a:rPr>
              <a:t>Maintained clean architecture across all 3 modules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
        <p:nvSpPr>
          <p:cNvPr id="36" name="TextBox 36"/>
          <p:cNvSpPr txBox="1"/>
          <p:nvPr/>
        </p:nvSpPr>
        <p:spPr>
          <a:xfrm>
            <a:off x="882997" y="6134546"/>
            <a:ext cx="6173390" cy="492770"/>
          </a:xfrm>
          <a:prstGeom prst="rect">
            <a:avLst/>
          </a:prstGeom>
        </p:spPr>
        <p:txBody>
          <a:bodyPr lIns="0" tIns="0" rIns="0" bIns="0" rtlCol="0" anchor="t">
            <a:spAutoFit/>
          </a:bodyPr>
          <a:lstStyle/>
          <a:p>
            <a:pPr algn="l">
              <a:lnSpc>
                <a:spcPts val="3500"/>
              </a:lnSpc>
            </a:pPr>
            <a:r>
              <a:rPr lang="en-US" sz="2750">
                <a:solidFill>
                  <a:srgbClr val="FFFFFF"/>
                </a:solidFill>
                <a:latin typeface="Arimo" panose="020B0604020202020204"/>
                <a:ea typeface="Arimo" panose="020B0604020202020204"/>
                <a:cs typeface="Arimo" panose="020B0604020202020204"/>
                <a:sym typeface="Arimo" panose="020B0604020202020204"/>
              </a:rPr>
              <a:t>Final Results &amp; Achievements</a:t>
            </a:r>
            <a:endParaRPr lang="en-US" sz="2750">
              <a:solidFill>
                <a:srgbClr val="FFFFFF"/>
              </a:solidFill>
              <a:latin typeface="Arimo" panose="020B0604020202020204"/>
              <a:ea typeface="Arimo" panose="020B0604020202020204"/>
              <a:cs typeface="Arimo" panose="020B0604020202020204"/>
              <a:sym typeface="Arimo" panose="020B0604020202020204"/>
            </a:endParaRPr>
          </a:p>
        </p:txBody>
      </p:sp>
      <p:sp>
        <p:nvSpPr>
          <p:cNvPr id="37" name="TextBox 37"/>
          <p:cNvSpPr txBox="1"/>
          <p:nvPr/>
        </p:nvSpPr>
        <p:spPr>
          <a:xfrm>
            <a:off x="882997" y="6919913"/>
            <a:ext cx="16522005" cy="489347"/>
          </a:xfrm>
          <a:prstGeom prst="rect">
            <a:avLst/>
          </a:prstGeom>
        </p:spPr>
        <p:txBody>
          <a:bodyPr lIns="0" tIns="0" rIns="0" bIns="0" rtlCol="0" anchor="t">
            <a:spAutoFit/>
          </a:bodyPr>
          <a:lstStyle/>
          <a:p>
            <a:pPr marL="292100" lvl="1" indent="-146050" algn="l">
              <a:lnSpc>
                <a:spcPts val="3125"/>
              </a:lnSpc>
              <a:buFont typeface="Arial" panose="020B0604020202020204"/>
              <a:buChar char="•"/>
            </a:pPr>
            <a:r>
              <a:rPr lang="en-US" sz="1935">
                <a:solidFill>
                  <a:srgbClr val="CAD6DE"/>
                </a:solidFill>
                <a:latin typeface="Cabin" panose="00000500000000000000"/>
                <a:ea typeface="Cabin" panose="00000500000000000000"/>
                <a:cs typeface="Cabin" panose="00000500000000000000"/>
                <a:sym typeface="Cabin" panose="00000500000000000000"/>
              </a:rPr>
              <a:t>Full automation coverage for Login, PIM, Admin modules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
        <p:nvSpPr>
          <p:cNvPr id="38" name="TextBox 38"/>
          <p:cNvSpPr txBox="1"/>
          <p:nvPr/>
        </p:nvSpPr>
        <p:spPr>
          <a:xfrm>
            <a:off x="882997" y="7411790"/>
            <a:ext cx="16522005" cy="489347"/>
          </a:xfrm>
          <a:prstGeom prst="rect">
            <a:avLst/>
          </a:prstGeom>
        </p:spPr>
        <p:txBody>
          <a:bodyPr lIns="0" tIns="0" rIns="0" bIns="0" rtlCol="0" anchor="t">
            <a:spAutoFit/>
          </a:bodyPr>
          <a:lstStyle/>
          <a:p>
            <a:pPr marL="292100" lvl="1" indent="-146050" algn="l">
              <a:lnSpc>
                <a:spcPts val="3125"/>
              </a:lnSpc>
              <a:buFont typeface="Arial" panose="020B0604020202020204"/>
              <a:buChar char="•"/>
            </a:pPr>
            <a:r>
              <a:rPr lang="en-US" sz="1935">
                <a:solidFill>
                  <a:srgbClr val="CAD6DE"/>
                </a:solidFill>
                <a:latin typeface="Cabin" panose="00000500000000000000"/>
                <a:ea typeface="Cabin" panose="00000500000000000000"/>
                <a:cs typeface="Cabin" panose="00000500000000000000"/>
                <a:sym typeface="Cabin" panose="00000500000000000000"/>
              </a:rPr>
              <a:t>Clean and scalable Page Object Model architecture</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
        <p:nvSpPr>
          <p:cNvPr id="39" name="TextBox 39"/>
          <p:cNvSpPr txBox="1"/>
          <p:nvPr/>
        </p:nvSpPr>
        <p:spPr>
          <a:xfrm>
            <a:off x="882997" y="7903666"/>
            <a:ext cx="16522005" cy="489347"/>
          </a:xfrm>
          <a:prstGeom prst="rect">
            <a:avLst/>
          </a:prstGeom>
        </p:spPr>
        <p:txBody>
          <a:bodyPr lIns="0" tIns="0" rIns="0" bIns="0" rtlCol="0" anchor="t">
            <a:spAutoFit/>
          </a:bodyPr>
          <a:lstStyle/>
          <a:p>
            <a:pPr marL="292100" lvl="1" indent="-146050" algn="l">
              <a:lnSpc>
                <a:spcPts val="3125"/>
              </a:lnSpc>
              <a:buFont typeface="Arial" panose="020B0604020202020204"/>
              <a:buChar char="•"/>
            </a:pPr>
            <a:r>
              <a:rPr lang="en-US" sz="1935">
                <a:solidFill>
                  <a:srgbClr val="CAD6DE"/>
                </a:solidFill>
                <a:latin typeface="Cabin" panose="00000500000000000000"/>
                <a:ea typeface="Cabin" panose="00000500000000000000"/>
                <a:cs typeface="Cabin" panose="00000500000000000000"/>
                <a:sym typeface="Cabin" panose="00000500000000000000"/>
              </a:rPr>
              <a:t>Strong teamwork and clear task division</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
        <p:nvSpPr>
          <p:cNvPr id="40" name="TextBox 40"/>
          <p:cNvSpPr txBox="1"/>
          <p:nvPr/>
        </p:nvSpPr>
        <p:spPr>
          <a:xfrm>
            <a:off x="882997" y="8395544"/>
            <a:ext cx="16522005" cy="489347"/>
          </a:xfrm>
          <a:prstGeom prst="rect">
            <a:avLst/>
          </a:prstGeom>
        </p:spPr>
        <p:txBody>
          <a:bodyPr lIns="0" tIns="0" rIns="0" bIns="0" rtlCol="0" anchor="t">
            <a:spAutoFit/>
          </a:bodyPr>
          <a:lstStyle/>
          <a:p>
            <a:pPr marL="292100" lvl="1" indent="-146050" algn="l">
              <a:lnSpc>
                <a:spcPts val="3125"/>
              </a:lnSpc>
              <a:buFont typeface="Arial" panose="020B0604020202020204"/>
              <a:buChar char="•"/>
            </a:pPr>
            <a:r>
              <a:rPr lang="en-US" sz="1935">
                <a:solidFill>
                  <a:srgbClr val="CAD6DE"/>
                </a:solidFill>
                <a:latin typeface="Cabin" panose="00000500000000000000"/>
                <a:ea typeface="Cabin" panose="00000500000000000000"/>
                <a:cs typeface="Cabin" panose="00000500000000000000"/>
                <a:sym typeface="Cabin" panose="00000500000000000000"/>
              </a:rPr>
              <a:t>High test pass rate across all scenarios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
        <p:nvSpPr>
          <p:cNvPr id="41" name="TextBox 41"/>
          <p:cNvSpPr txBox="1"/>
          <p:nvPr/>
        </p:nvSpPr>
        <p:spPr>
          <a:xfrm>
            <a:off x="882997" y="8887420"/>
            <a:ext cx="16522005" cy="489347"/>
          </a:xfrm>
          <a:prstGeom prst="rect">
            <a:avLst/>
          </a:prstGeom>
        </p:spPr>
        <p:txBody>
          <a:bodyPr lIns="0" tIns="0" rIns="0" bIns="0" rtlCol="0" anchor="t">
            <a:spAutoFit/>
          </a:bodyPr>
          <a:lstStyle/>
          <a:p>
            <a:pPr marL="292100" lvl="1" indent="-146050" algn="l">
              <a:lnSpc>
                <a:spcPts val="3125"/>
              </a:lnSpc>
              <a:buFont typeface="Arial" panose="020B0604020202020204"/>
              <a:buChar char="•"/>
            </a:pPr>
            <a:r>
              <a:rPr lang="en-US" sz="1935">
                <a:solidFill>
                  <a:srgbClr val="CAD6DE"/>
                </a:solidFill>
                <a:latin typeface="Cabin" panose="00000500000000000000"/>
                <a:ea typeface="Cabin" panose="00000500000000000000"/>
                <a:cs typeface="Cabin" panose="00000500000000000000"/>
                <a:sym typeface="Cabin" panose="00000500000000000000"/>
              </a:rPr>
              <a:t>Ready to expand automation to more modules</a:t>
            </a:r>
            <a:endParaRPr lang="en-US" sz="1935">
              <a:solidFill>
                <a:srgbClr val="CAD6DE"/>
              </a:solidFill>
              <a:latin typeface="Cabin" panose="00000500000000000000"/>
              <a:ea typeface="Cabin" panose="00000500000000000000"/>
              <a:cs typeface="Cabin" panose="00000500000000000000"/>
              <a:sym typeface="Cabin"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grpSp>
        <p:nvGrpSpPr>
          <p:cNvPr id="6" name="Group 6"/>
          <p:cNvGrpSpPr/>
          <p:nvPr/>
        </p:nvGrpSpPr>
        <p:grpSpPr>
          <a:xfrm rot="0">
            <a:off x="0" y="0"/>
            <a:ext cx="18288000" cy="3857625"/>
            <a:chOff x="0" y="0"/>
            <a:chExt cx="24384000" cy="5143500"/>
          </a:xfrm>
        </p:grpSpPr>
        <p:sp>
          <p:nvSpPr>
            <p:cNvPr id="7" name="Freeform 7" descr="preencoded.png"/>
            <p:cNvSpPr/>
            <p:nvPr/>
          </p:nvSpPr>
          <p:spPr>
            <a:xfrm>
              <a:off x="0" y="0"/>
              <a:ext cx="24384000" cy="5143500"/>
            </a:xfrm>
            <a:custGeom>
              <a:avLst/>
              <a:gdLst/>
              <a:ahLst/>
              <a:cxnLst/>
              <a:rect l="l" t="t" r="r" b="b"/>
              <a:pathLst>
                <a:path w="24384000" h="5143500">
                  <a:moveTo>
                    <a:pt x="0" y="0"/>
                  </a:moveTo>
                  <a:lnTo>
                    <a:pt x="24384000" y="0"/>
                  </a:lnTo>
                  <a:lnTo>
                    <a:pt x="24384000" y="5143500"/>
                  </a:lnTo>
                  <a:lnTo>
                    <a:pt x="0" y="5143500"/>
                  </a:lnTo>
                  <a:lnTo>
                    <a:pt x="0" y="0"/>
                  </a:lnTo>
                  <a:close/>
                </a:path>
              </a:pathLst>
            </a:custGeom>
            <a:blipFill>
              <a:blip r:embed="rId1"/>
              <a:stretch>
                <a:fillRect/>
              </a:stretch>
            </a:blipFill>
          </p:spPr>
        </p:sp>
      </p:grpSp>
      <p:sp>
        <p:nvSpPr>
          <p:cNvPr id="8" name="TextBox 8"/>
          <p:cNvSpPr txBox="1"/>
          <p:nvPr/>
        </p:nvSpPr>
        <p:spPr>
          <a:xfrm>
            <a:off x="1080135" y="5386705"/>
            <a:ext cx="14246860" cy="865505"/>
          </a:xfrm>
          <a:prstGeom prst="rect">
            <a:avLst/>
          </a:prstGeom>
        </p:spPr>
        <p:txBody>
          <a:bodyPr wrap="square"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Tested Feature: Save System User</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9" name="TextBox 9"/>
          <p:cNvSpPr txBox="1"/>
          <p:nvPr/>
        </p:nvSpPr>
        <p:spPr>
          <a:xfrm>
            <a:off x="1080046" y="6743471"/>
            <a:ext cx="16127909" cy="2080022"/>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The Save System User page within the OrangeHRM Admin Module is a critical tool for HR administrators. It facilitates the creation, editing, and management of system-level user accounts, ensuring secure and controlled access to the HR system. Administrators can efficiently assign login credentials, define specific user roles, link accounts to existing employees, and meticulously control access permissions.</a:t>
            </a:r>
            <a:endParaRPr lang="en-US" sz="2375" b="1">
              <a:solidFill>
                <a:srgbClr val="D7D4CC"/>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sp>
        <p:nvSpPr>
          <p:cNvPr id="6" name="TextBox 6"/>
          <p:cNvSpPr txBox="1"/>
          <p:nvPr/>
        </p:nvSpPr>
        <p:spPr>
          <a:xfrm>
            <a:off x="1080135" y="1781175"/>
            <a:ext cx="11473815" cy="865505"/>
          </a:xfrm>
          <a:prstGeom prst="rect">
            <a:avLst/>
          </a:prstGeom>
        </p:spPr>
        <p:txBody>
          <a:bodyPr wrap="square"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Key Functionalities Tested</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7" name="Freeform 7" descr="preencoded.png"/>
          <p:cNvSpPr/>
          <p:nvPr/>
        </p:nvSpPr>
        <p:spPr>
          <a:xfrm>
            <a:off x="1080046" y="329371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1">
              <a:extLst>
                <a:ext uri="{96DAC541-7B7A-43D3-8B79-37D633B846F1}">
                  <asvg:svgBlip xmlns:asvg="http://schemas.microsoft.com/office/drawing/2016/SVG/main" r:embed="rId2"/>
                </a:ext>
              </a:extLst>
            </a:blip>
            <a:stretch>
              <a:fillRect l="-3086" r="-3086"/>
            </a:stretch>
          </a:blipFill>
        </p:spPr>
      </p:sp>
      <p:sp>
        <p:nvSpPr>
          <p:cNvPr id="8" name="TextBox 8"/>
          <p:cNvSpPr txBox="1"/>
          <p:nvPr>
            <p:custDataLst>
              <p:tags r:id="rId3"/>
            </p:custDataLst>
          </p:nvPr>
        </p:nvSpPr>
        <p:spPr>
          <a:xfrm>
            <a:off x="2237334" y="3457872"/>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Login Function</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9" name="TextBox 9"/>
          <p:cNvSpPr txBox="1"/>
          <p:nvPr>
            <p:custDataLst>
              <p:tags r:id="rId4"/>
            </p:custDataLst>
          </p:nvPr>
        </p:nvSpPr>
        <p:spPr>
          <a:xfrm>
            <a:off x="2237334" y="3985915"/>
            <a:ext cx="3961508" cy="1586210"/>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Ensuring secure and reliable user authentication.</a:t>
            </a:r>
            <a:endParaRPr lang="en-US" sz="2375" b="1">
              <a:solidFill>
                <a:srgbClr val="D7D4CC"/>
              </a:solidFill>
              <a:latin typeface="Raleway Medium"/>
              <a:ea typeface="Raleway Medium"/>
              <a:cs typeface="Raleway Medium"/>
              <a:sym typeface="Raleway Medium"/>
            </a:endParaRPr>
          </a:p>
        </p:txBody>
      </p:sp>
      <p:sp>
        <p:nvSpPr>
          <p:cNvPr id="10" name="Freeform 10" descr="preencoded.png"/>
          <p:cNvSpPr/>
          <p:nvPr>
            <p:custDataLst>
              <p:tags r:id="rId5"/>
            </p:custDataLst>
          </p:nvPr>
        </p:nvSpPr>
        <p:spPr>
          <a:xfrm>
            <a:off x="6584602" y="329371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6">
              <a:extLst>
                <a:ext uri="{96DAC541-7B7A-43D3-8B79-37D633B846F1}">
                  <asvg:svgBlip xmlns:asvg="http://schemas.microsoft.com/office/drawing/2016/SVG/main" r:embed="rId7"/>
                </a:ext>
              </a:extLst>
            </a:blip>
            <a:stretch>
              <a:fillRect l="-2469" r="-2469"/>
            </a:stretch>
          </a:blipFill>
        </p:spPr>
      </p:sp>
      <p:sp>
        <p:nvSpPr>
          <p:cNvPr id="11" name="TextBox 11"/>
          <p:cNvSpPr txBox="1"/>
          <p:nvPr>
            <p:custDataLst>
              <p:tags r:id="rId8"/>
            </p:custDataLst>
          </p:nvPr>
        </p:nvSpPr>
        <p:spPr>
          <a:xfrm>
            <a:off x="7741890" y="3457872"/>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Add Employee</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2" name="TextBox 12"/>
          <p:cNvSpPr txBox="1"/>
          <p:nvPr>
            <p:custDataLst>
              <p:tags r:id="rId9"/>
            </p:custDataLst>
          </p:nvPr>
        </p:nvSpPr>
        <p:spPr>
          <a:xfrm>
            <a:off x="7741890" y="3985915"/>
            <a:ext cx="3961508" cy="1092399"/>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Verifying the creation of new employee records.</a:t>
            </a:r>
            <a:endParaRPr lang="en-US" sz="2375" b="1">
              <a:solidFill>
                <a:srgbClr val="D7D4CC"/>
              </a:solidFill>
              <a:latin typeface="Raleway Medium"/>
              <a:ea typeface="Raleway Medium"/>
              <a:cs typeface="Raleway Medium"/>
              <a:sym typeface="Raleway Medium"/>
            </a:endParaRPr>
          </a:p>
        </p:txBody>
      </p:sp>
      <p:sp>
        <p:nvSpPr>
          <p:cNvPr id="13" name="Freeform 13" descr="preencoded.png"/>
          <p:cNvSpPr/>
          <p:nvPr>
            <p:custDataLst>
              <p:tags r:id="rId10"/>
            </p:custDataLst>
          </p:nvPr>
        </p:nvSpPr>
        <p:spPr>
          <a:xfrm>
            <a:off x="12089160" y="329371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11">
              <a:extLst>
                <a:ext uri="{96DAC541-7B7A-43D3-8B79-37D633B846F1}">
                  <asvg:svgBlip xmlns:asvg="http://schemas.microsoft.com/office/drawing/2016/SVG/main" r:embed="rId12"/>
                </a:ext>
              </a:extLst>
            </a:blip>
            <a:stretch>
              <a:fillRect l="-3703" r="-3703"/>
            </a:stretch>
          </a:blipFill>
        </p:spPr>
      </p:sp>
      <p:sp>
        <p:nvSpPr>
          <p:cNvPr id="14" name="TextBox 14"/>
          <p:cNvSpPr txBox="1"/>
          <p:nvPr>
            <p:custDataLst>
              <p:tags r:id="rId13"/>
            </p:custDataLst>
          </p:nvPr>
        </p:nvSpPr>
        <p:spPr>
          <a:xfrm>
            <a:off x="13246448" y="3457872"/>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Edit Employee</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5" name="TextBox 15"/>
          <p:cNvSpPr txBox="1"/>
          <p:nvPr>
            <p:custDataLst>
              <p:tags r:id="rId14"/>
            </p:custDataLst>
          </p:nvPr>
        </p:nvSpPr>
        <p:spPr>
          <a:xfrm>
            <a:off x="13246448" y="3985915"/>
            <a:ext cx="3961508" cy="1586210"/>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Confirming accurate modification of employee details.</a:t>
            </a:r>
            <a:endParaRPr lang="en-US" sz="2375" b="1">
              <a:solidFill>
                <a:srgbClr val="D7D4CC"/>
              </a:solidFill>
              <a:latin typeface="Raleway Medium"/>
              <a:ea typeface="Raleway Medium"/>
              <a:cs typeface="Raleway Medium"/>
              <a:sym typeface="Raleway Medium"/>
            </a:endParaRPr>
          </a:p>
        </p:txBody>
      </p:sp>
      <p:sp>
        <p:nvSpPr>
          <p:cNvPr id="16" name="Freeform 16" descr="preencoded.png"/>
          <p:cNvSpPr/>
          <p:nvPr/>
        </p:nvSpPr>
        <p:spPr>
          <a:xfrm>
            <a:off x="1080046" y="618931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15">
              <a:extLst>
                <a:ext uri="{96DAC541-7B7A-43D3-8B79-37D633B846F1}">
                  <asvg:svgBlip xmlns:asvg="http://schemas.microsoft.com/office/drawing/2016/SVG/main" r:embed="rId16"/>
                </a:ext>
              </a:extLst>
            </a:blip>
            <a:stretch>
              <a:fillRect t="-617" b="-617"/>
            </a:stretch>
          </a:blipFill>
        </p:spPr>
      </p:sp>
      <p:sp>
        <p:nvSpPr>
          <p:cNvPr id="17" name="TextBox 17"/>
          <p:cNvSpPr txBox="1"/>
          <p:nvPr>
            <p:custDataLst>
              <p:tags r:id="rId17"/>
            </p:custDataLst>
          </p:nvPr>
        </p:nvSpPr>
        <p:spPr>
          <a:xfrm>
            <a:off x="2237334" y="6353472"/>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Delete Employee</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8" name="TextBox 18"/>
          <p:cNvSpPr txBox="1"/>
          <p:nvPr>
            <p:custDataLst>
              <p:tags r:id="rId18"/>
            </p:custDataLst>
          </p:nvPr>
        </p:nvSpPr>
        <p:spPr>
          <a:xfrm>
            <a:off x="2237334" y="6881515"/>
            <a:ext cx="3961508" cy="1586210"/>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Validating the removal of employee profiles from the system.</a:t>
            </a:r>
            <a:endParaRPr lang="en-US" sz="2375" b="1">
              <a:solidFill>
                <a:srgbClr val="D7D4CC"/>
              </a:solidFill>
              <a:latin typeface="Raleway Medium"/>
              <a:ea typeface="Raleway Medium"/>
              <a:cs typeface="Raleway Medium"/>
              <a:sym typeface="Raleway Medium"/>
            </a:endParaRPr>
          </a:p>
        </p:txBody>
      </p:sp>
      <p:sp>
        <p:nvSpPr>
          <p:cNvPr id="19" name="Freeform 19" descr="preencoded.png"/>
          <p:cNvSpPr/>
          <p:nvPr>
            <p:custDataLst>
              <p:tags r:id="rId19"/>
            </p:custDataLst>
          </p:nvPr>
        </p:nvSpPr>
        <p:spPr>
          <a:xfrm>
            <a:off x="6584602" y="6189315"/>
            <a:ext cx="771525" cy="771525"/>
          </a:xfrm>
          <a:custGeom>
            <a:avLst/>
            <a:gdLst/>
            <a:ahLst/>
            <a:cxnLst/>
            <a:rect l="l" t="t" r="r" b="b"/>
            <a:pathLst>
              <a:path w="771525" h="771525">
                <a:moveTo>
                  <a:pt x="0" y="0"/>
                </a:moveTo>
                <a:lnTo>
                  <a:pt x="771525" y="0"/>
                </a:lnTo>
                <a:lnTo>
                  <a:pt x="771525" y="771525"/>
                </a:lnTo>
                <a:lnTo>
                  <a:pt x="0" y="771525"/>
                </a:lnTo>
                <a:lnTo>
                  <a:pt x="0" y="0"/>
                </a:lnTo>
                <a:close/>
              </a:path>
            </a:pathLst>
          </a:custGeom>
          <a:blipFill>
            <a:blip r:embed="rId20">
              <a:extLst>
                <a:ext uri="{96DAC541-7B7A-43D3-8B79-37D633B846F1}">
                  <asvg:svgBlip xmlns:asvg="http://schemas.microsoft.com/office/drawing/2016/SVG/main" r:embed="rId21"/>
                </a:ext>
              </a:extLst>
            </a:blip>
            <a:stretch>
              <a:fillRect t="-4320" b="-4320"/>
            </a:stretch>
          </a:blipFill>
        </p:spPr>
      </p:sp>
      <p:sp>
        <p:nvSpPr>
          <p:cNvPr id="20" name="TextBox 20"/>
          <p:cNvSpPr txBox="1"/>
          <p:nvPr>
            <p:custDataLst>
              <p:tags r:id="rId22"/>
            </p:custDataLst>
          </p:nvPr>
        </p:nvSpPr>
        <p:spPr>
          <a:xfrm>
            <a:off x="13246705" y="6353472"/>
            <a:ext cx="3429000" cy="447675"/>
          </a:xfrm>
          <a:prstGeom prst="rect">
            <a:avLst/>
          </a:prstGeom>
        </p:spPr>
        <p:txBody>
          <a:bodyPr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Leave Function</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1" name="TextBox 21"/>
          <p:cNvSpPr txBox="1"/>
          <p:nvPr>
            <p:custDataLst>
              <p:tags r:id="rId23"/>
            </p:custDataLst>
          </p:nvPr>
        </p:nvSpPr>
        <p:spPr>
          <a:xfrm>
            <a:off x="13246705" y="6881515"/>
            <a:ext cx="3961508" cy="1586210"/>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Testing the request and management of employee leave.</a:t>
            </a:r>
            <a:endParaRPr lang="en-US" sz="2375" b="1">
              <a:solidFill>
                <a:srgbClr val="D7D4CC"/>
              </a:solidFill>
              <a:latin typeface="Raleway Medium"/>
              <a:ea typeface="Raleway Medium"/>
              <a:cs typeface="Raleway Medium"/>
              <a:sym typeface="Raleway Medium"/>
            </a:endParaRPr>
          </a:p>
        </p:txBody>
      </p:sp>
      <p:sp>
        <p:nvSpPr>
          <p:cNvPr id="22" name="TextBox 20"/>
          <p:cNvSpPr txBox="1"/>
          <p:nvPr>
            <p:custDataLst>
              <p:tags r:id="rId24"/>
            </p:custDataLst>
          </p:nvPr>
        </p:nvSpPr>
        <p:spPr>
          <a:xfrm>
            <a:off x="7741920" y="6360160"/>
            <a:ext cx="4135755" cy="432435"/>
          </a:xfrm>
          <a:prstGeom prst="rect">
            <a:avLst/>
          </a:prstGeom>
        </p:spPr>
        <p:txBody>
          <a:bodyPr wrap="square" lIns="0" tIns="0" rIns="0" bIns="0" rtlCol="0" anchor="t">
            <a:spAutoFit/>
          </a:bodyPr>
          <a:lstStyle/>
          <a:p>
            <a:pPr algn="l">
              <a:lnSpc>
                <a:spcPts val="3375"/>
              </a:lnSpc>
            </a:pPr>
            <a:r>
              <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rPr>
              <a:t>Add Personal Details</a:t>
            </a:r>
            <a:endParaRPr lang="en-US" sz="2685"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3" name="TextBox 21"/>
          <p:cNvSpPr txBox="1"/>
          <p:nvPr>
            <p:custDataLst>
              <p:tags r:id="rId25"/>
            </p:custDataLst>
          </p:nvPr>
        </p:nvSpPr>
        <p:spPr>
          <a:xfrm>
            <a:off x="7741920" y="6888480"/>
            <a:ext cx="4295140" cy="993775"/>
          </a:xfrm>
          <a:prstGeom prst="rect">
            <a:avLst/>
          </a:prstGeom>
        </p:spPr>
        <p:txBody>
          <a:bodyPr wrap="square"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Testing validation of adding personal deatils successfully</a:t>
            </a:r>
            <a:endParaRPr lang="en-US" sz="2375" b="1">
              <a:solidFill>
                <a:srgbClr val="D7D4CC"/>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grpSp>
        <p:nvGrpSpPr>
          <p:cNvPr id="6" name="Group 6"/>
          <p:cNvGrpSpPr/>
          <p:nvPr/>
        </p:nvGrpSpPr>
        <p:grpSpPr>
          <a:xfrm rot="0">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1"/>
              <a:stretch>
                <a:fillRect/>
              </a:stretch>
            </a:blipFill>
          </p:spPr>
        </p:sp>
      </p:grpSp>
      <p:sp>
        <p:nvSpPr>
          <p:cNvPr id="8" name="TextBox 8"/>
          <p:cNvSpPr txBox="1"/>
          <p:nvPr/>
        </p:nvSpPr>
        <p:spPr>
          <a:xfrm>
            <a:off x="7938135" y="1833880"/>
            <a:ext cx="10397490" cy="865505"/>
          </a:xfrm>
          <a:prstGeom prst="rect">
            <a:avLst/>
          </a:prstGeom>
        </p:spPr>
        <p:txBody>
          <a:bodyPr wrap="square"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Objective of This Report</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9" name="TextBox 9"/>
          <p:cNvSpPr txBox="1"/>
          <p:nvPr/>
        </p:nvSpPr>
        <p:spPr>
          <a:xfrm>
            <a:off x="7938046" y="3087290"/>
            <a:ext cx="9269909" cy="1586210"/>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The primary objective of this Test Summary Report is to provide a comprehensive overview of the testing activities conducted for OrangeHRM. This includes presenting:</a:t>
            </a:r>
            <a:endParaRPr lang="en-US" sz="2375" b="1">
              <a:solidFill>
                <a:srgbClr val="D7D4CC"/>
              </a:solidFill>
              <a:latin typeface="Raleway Medium"/>
              <a:ea typeface="Raleway Medium"/>
              <a:cs typeface="Raleway Medium"/>
              <a:sym typeface="Raleway Medium"/>
            </a:endParaRPr>
          </a:p>
        </p:txBody>
      </p:sp>
      <p:sp>
        <p:nvSpPr>
          <p:cNvPr id="10" name="TextBox 10"/>
          <p:cNvSpPr txBox="1"/>
          <p:nvPr/>
        </p:nvSpPr>
        <p:spPr>
          <a:xfrm>
            <a:off x="7938046" y="4915793"/>
            <a:ext cx="9269909"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Overall testing activities and their scope.</a:t>
            </a:r>
            <a:endParaRPr lang="en-US" sz="2375" b="1">
              <a:solidFill>
                <a:srgbClr val="D7D4CC"/>
              </a:solidFill>
              <a:latin typeface="Raleway Medium"/>
              <a:ea typeface="Raleway Medium"/>
              <a:cs typeface="Raleway Medium"/>
              <a:sym typeface="Raleway Medium"/>
            </a:endParaRPr>
          </a:p>
        </p:txBody>
      </p:sp>
      <p:sp>
        <p:nvSpPr>
          <p:cNvPr id="11" name="TextBox 11"/>
          <p:cNvSpPr txBox="1"/>
          <p:nvPr/>
        </p:nvSpPr>
        <p:spPr>
          <a:xfrm>
            <a:off x="7938046" y="5517505"/>
            <a:ext cx="9269909"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Detailed results and coverage achieved during testing.</a:t>
            </a:r>
            <a:endParaRPr lang="en-US" sz="2375" b="1">
              <a:solidFill>
                <a:srgbClr val="D7D4CC"/>
              </a:solidFill>
              <a:latin typeface="Raleway Medium"/>
              <a:ea typeface="Raleway Medium"/>
              <a:cs typeface="Raleway Medium"/>
              <a:sym typeface="Raleway Medium"/>
            </a:endParaRPr>
          </a:p>
        </p:txBody>
      </p:sp>
      <p:sp>
        <p:nvSpPr>
          <p:cNvPr id="12" name="TextBox 12"/>
          <p:cNvSpPr txBox="1"/>
          <p:nvPr/>
        </p:nvSpPr>
        <p:spPr>
          <a:xfrm>
            <a:off x="7938046" y="6119217"/>
            <a:ext cx="9269909"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Summary of identified defects and their impact.</a:t>
            </a:r>
            <a:endParaRPr lang="en-US" sz="2375" b="1">
              <a:solidFill>
                <a:srgbClr val="D7D4CC"/>
              </a:solidFill>
              <a:latin typeface="Raleway Medium"/>
              <a:ea typeface="Raleway Medium"/>
              <a:cs typeface="Raleway Medium"/>
              <a:sym typeface="Raleway Medium"/>
            </a:endParaRPr>
          </a:p>
        </p:txBody>
      </p:sp>
      <p:sp>
        <p:nvSpPr>
          <p:cNvPr id="13" name="TextBox 13"/>
          <p:cNvSpPr txBox="1"/>
          <p:nvPr/>
        </p:nvSpPr>
        <p:spPr>
          <a:xfrm>
            <a:off x="7938046" y="6720929"/>
            <a:ext cx="9269909" cy="1092399"/>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Assessment of the quality status of the application under test.</a:t>
            </a:r>
            <a:endParaRPr lang="en-US" sz="2375" b="1">
              <a:solidFill>
                <a:srgbClr val="D7D4CC"/>
              </a:solidFill>
              <a:latin typeface="Raleway Medium"/>
              <a:ea typeface="Raleway Medium"/>
              <a:cs typeface="Raleway Medium"/>
              <a:sym typeface="Raleway Medium"/>
            </a:endParaRPr>
          </a:p>
        </p:txBody>
      </p:sp>
      <p:sp>
        <p:nvSpPr>
          <p:cNvPr id="14" name="TextBox 14"/>
          <p:cNvSpPr txBox="1"/>
          <p:nvPr/>
        </p:nvSpPr>
        <p:spPr>
          <a:xfrm>
            <a:off x="7938046" y="7816454"/>
            <a:ext cx="9269909"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A clear indication of the product's readiness for release.</a:t>
            </a:r>
            <a:endParaRPr lang="en-US" sz="2375" b="1">
              <a:solidFill>
                <a:srgbClr val="D7D4CC"/>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sp>
        <p:nvSpPr>
          <p:cNvPr id="6" name="TextBox 6"/>
          <p:cNvSpPr txBox="1"/>
          <p:nvPr/>
        </p:nvSpPr>
        <p:spPr>
          <a:xfrm>
            <a:off x="539949" y="405259"/>
            <a:ext cx="3429000" cy="447675"/>
          </a:xfrm>
          <a:prstGeom prst="rect">
            <a:avLst/>
          </a:prstGeom>
        </p:spPr>
        <p:txBody>
          <a:bodyPr lIns="0" tIns="0" rIns="0" bIns="0" rtlCol="0" anchor="t">
            <a:spAutoFit/>
          </a:bodyPr>
          <a:lstStyle/>
          <a:p>
            <a:pPr algn="l">
              <a:lnSpc>
                <a:spcPts val="3375"/>
              </a:lnSpc>
            </a:pPr>
            <a:r>
              <a:rPr lang="en-US" sz="2685" b="1">
                <a:solidFill>
                  <a:srgbClr val="FFE14D"/>
                </a:solidFill>
                <a:latin typeface="Comfortaa Bold" panose="00000800000000000000"/>
                <a:ea typeface="Comfortaa Bold" panose="00000800000000000000"/>
                <a:cs typeface="Comfortaa Bold" panose="00000800000000000000"/>
                <a:sym typeface="Comfortaa Bold" panose="00000800000000000000"/>
              </a:rPr>
              <a:t>Scope of Testing</a:t>
            </a:r>
            <a:endParaRPr lang="en-US" sz="268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7" name="TextBox 7"/>
          <p:cNvSpPr txBox="1"/>
          <p:nvPr/>
        </p:nvSpPr>
        <p:spPr>
          <a:xfrm>
            <a:off x="539949" y="1209972"/>
            <a:ext cx="2057400" cy="285601"/>
          </a:xfrm>
          <a:prstGeom prst="rect">
            <a:avLst/>
          </a:prstGeom>
        </p:spPr>
        <p:txBody>
          <a:bodyPr lIns="0" tIns="0" rIns="0" bIns="0" rtlCol="0" anchor="t">
            <a:spAutoFit/>
          </a:bodyPr>
          <a:lstStyle/>
          <a:p>
            <a:pPr algn="l">
              <a:lnSpc>
                <a:spcPts val="2000"/>
              </a:lnSpc>
            </a:pPr>
            <a:r>
              <a:rPr lang="en-US" sz="1560" b="1">
                <a:solidFill>
                  <a:srgbClr val="FFE14D"/>
                </a:solidFill>
                <a:latin typeface="Comfortaa Bold" panose="00000800000000000000"/>
                <a:ea typeface="Comfortaa Bold" panose="00000800000000000000"/>
                <a:cs typeface="Comfortaa Bold" panose="00000800000000000000"/>
                <a:sym typeface="Comfortaa Bold" panose="00000800000000000000"/>
              </a:rPr>
              <a:t>In Scope</a:t>
            </a:r>
            <a:endParaRPr lang="en-US" sz="1560"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8" name="TextBox 8"/>
          <p:cNvSpPr txBox="1"/>
          <p:nvPr/>
        </p:nvSpPr>
        <p:spPr>
          <a:xfrm>
            <a:off x="539949" y="1592610"/>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Functional Testing: Verification of all specified features and functionalities.</a:t>
            </a:r>
            <a:endParaRPr lang="en-US" sz="1600" b="1">
              <a:solidFill>
                <a:srgbClr val="D7D4CC"/>
              </a:solidFill>
              <a:latin typeface="Raleway Medium"/>
              <a:ea typeface="Raleway Medium"/>
              <a:cs typeface="Raleway Medium"/>
              <a:sym typeface="Raleway Medium"/>
            </a:endParaRPr>
          </a:p>
        </p:txBody>
      </p:sp>
      <p:sp>
        <p:nvSpPr>
          <p:cNvPr id="9" name="TextBox 9"/>
          <p:cNvSpPr txBox="1"/>
          <p:nvPr/>
        </p:nvSpPr>
        <p:spPr>
          <a:xfrm>
            <a:off x="539949" y="1893391"/>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UI/UX Testing: Evaluation of user interface and user experience design.</a:t>
            </a:r>
            <a:endParaRPr lang="en-US" sz="1600" b="1">
              <a:solidFill>
                <a:srgbClr val="D7D4CC"/>
              </a:solidFill>
              <a:latin typeface="Raleway Medium"/>
              <a:ea typeface="Raleway Medium"/>
              <a:cs typeface="Raleway Medium"/>
              <a:sym typeface="Raleway Medium"/>
            </a:endParaRPr>
          </a:p>
        </p:txBody>
      </p:sp>
      <p:sp>
        <p:nvSpPr>
          <p:cNvPr id="10" name="TextBox 10"/>
          <p:cNvSpPr txBox="1"/>
          <p:nvPr/>
        </p:nvSpPr>
        <p:spPr>
          <a:xfrm>
            <a:off x="539949" y="2194172"/>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Compatibility Testing: Ensuring functionality across different browsers and OS.</a:t>
            </a:r>
            <a:endParaRPr lang="en-US" sz="1600" b="1">
              <a:solidFill>
                <a:srgbClr val="D7D4CC"/>
              </a:solidFill>
              <a:latin typeface="Raleway Medium"/>
              <a:ea typeface="Raleway Medium"/>
              <a:cs typeface="Raleway Medium"/>
              <a:sym typeface="Raleway Medium"/>
            </a:endParaRPr>
          </a:p>
        </p:txBody>
      </p:sp>
      <p:sp>
        <p:nvSpPr>
          <p:cNvPr id="11" name="TextBox 11"/>
          <p:cNvSpPr txBox="1"/>
          <p:nvPr/>
        </p:nvSpPr>
        <p:spPr>
          <a:xfrm>
            <a:off x="539949" y="2494955"/>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Integration Testing: Validating interactions between different modules.</a:t>
            </a:r>
            <a:endParaRPr lang="en-US" sz="1600" b="1">
              <a:solidFill>
                <a:srgbClr val="D7D4CC"/>
              </a:solidFill>
              <a:latin typeface="Raleway Medium"/>
              <a:ea typeface="Raleway Medium"/>
              <a:cs typeface="Raleway Medium"/>
              <a:sym typeface="Raleway Medium"/>
            </a:endParaRPr>
          </a:p>
        </p:txBody>
      </p:sp>
      <p:sp>
        <p:nvSpPr>
          <p:cNvPr id="12" name="TextBox 12"/>
          <p:cNvSpPr txBox="1"/>
          <p:nvPr/>
        </p:nvSpPr>
        <p:spPr>
          <a:xfrm>
            <a:off x="539949" y="2795736"/>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Smoke Testing: Quick checks to ensure basic functionalities are working.</a:t>
            </a:r>
            <a:endParaRPr lang="en-US" sz="1600" b="1">
              <a:solidFill>
                <a:srgbClr val="D7D4CC"/>
              </a:solidFill>
              <a:latin typeface="Raleway Medium"/>
              <a:ea typeface="Raleway Medium"/>
              <a:cs typeface="Raleway Medium"/>
              <a:sym typeface="Raleway Medium"/>
            </a:endParaRPr>
          </a:p>
        </p:txBody>
      </p:sp>
      <p:sp>
        <p:nvSpPr>
          <p:cNvPr id="13" name="TextBox 13"/>
          <p:cNvSpPr txBox="1"/>
          <p:nvPr/>
        </p:nvSpPr>
        <p:spPr>
          <a:xfrm>
            <a:off x="539949" y="3096517"/>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Security Testing: Identifying vulnerabilities and protecting data integrity.</a:t>
            </a:r>
            <a:endParaRPr lang="en-US" sz="1600" b="1">
              <a:solidFill>
                <a:srgbClr val="D7D4CC"/>
              </a:solidFill>
              <a:latin typeface="Raleway Medium"/>
              <a:ea typeface="Raleway Medium"/>
              <a:cs typeface="Raleway Medium"/>
              <a:sym typeface="Raleway Medium"/>
            </a:endParaRPr>
          </a:p>
        </p:txBody>
      </p:sp>
      <p:grpSp>
        <p:nvGrpSpPr>
          <p:cNvPr id="14" name="Group 14"/>
          <p:cNvGrpSpPr/>
          <p:nvPr/>
        </p:nvGrpSpPr>
        <p:grpSpPr>
          <a:xfrm rot="0">
            <a:off x="539750" y="3467100"/>
            <a:ext cx="7211695" cy="6411595"/>
            <a:chOff x="0" y="0"/>
            <a:chExt cx="11221243" cy="11221243"/>
          </a:xfrm>
        </p:grpSpPr>
        <p:sp>
          <p:nvSpPr>
            <p:cNvPr id="15" name="Freeform 15" descr="preencoded.png"/>
            <p:cNvSpPr/>
            <p:nvPr/>
          </p:nvSpPr>
          <p:spPr>
            <a:xfrm>
              <a:off x="0" y="0"/>
              <a:ext cx="11221212" cy="11221212"/>
            </a:xfrm>
            <a:custGeom>
              <a:avLst/>
              <a:gdLst/>
              <a:ahLst/>
              <a:cxnLst/>
              <a:rect l="l" t="t" r="r" b="b"/>
              <a:pathLst>
                <a:path w="11221212" h="11221212">
                  <a:moveTo>
                    <a:pt x="0" y="0"/>
                  </a:moveTo>
                  <a:lnTo>
                    <a:pt x="11221212" y="0"/>
                  </a:lnTo>
                  <a:lnTo>
                    <a:pt x="11221212" y="11221212"/>
                  </a:lnTo>
                  <a:lnTo>
                    <a:pt x="0" y="11221212"/>
                  </a:lnTo>
                  <a:lnTo>
                    <a:pt x="0" y="0"/>
                  </a:lnTo>
                  <a:close/>
                </a:path>
              </a:pathLst>
            </a:custGeom>
            <a:blipFill>
              <a:blip r:embed="rId1"/>
              <a:stretch>
                <a:fillRect/>
              </a:stretch>
            </a:blipFill>
          </p:spPr>
        </p:sp>
      </p:grpSp>
      <p:sp>
        <p:nvSpPr>
          <p:cNvPr id="16" name="TextBox 16"/>
          <p:cNvSpPr txBox="1"/>
          <p:nvPr/>
        </p:nvSpPr>
        <p:spPr>
          <a:xfrm>
            <a:off x="9341644" y="1180881"/>
            <a:ext cx="2057400" cy="285601"/>
          </a:xfrm>
          <a:prstGeom prst="rect">
            <a:avLst/>
          </a:prstGeom>
        </p:spPr>
        <p:txBody>
          <a:bodyPr lIns="0" tIns="0" rIns="0" bIns="0" rtlCol="0" anchor="t">
            <a:spAutoFit/>
          </a:bodyPr>
          <a:lstStyle/>
          <a:p>
            <a:pPr algn="l">
              <a:lnSpc>
                <a:spcPts val="2000"/>
              </a:lnSpc>
            </a:pPr>
            <a:r>
              <a:rPr lang="en-US" sz="1560" b="1">
                <a:solidFill>
                  <a:srgbClr val="FFE14D"/>
                </a:solidFill>
                <a:latin typeface="Comfortaa Bold" panose="00000800000000000000"/>
                <a:ea typeface="Comfortaa Bold" panose="00000800000000000000"/>
                <a:cs typeface="Comfortaa Bold" panose="00000800000000000000"/>
                <a:sym typeface="Comfortaa Bold" panose="00000800000000000000"/>
              </a:rPr>
              <a:t>Out of Scope</a:t>
            </a:r>
            <a:endParaRPr lang="en-US" sz="1560"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7" name="TextBox 17"/>
          <p:cNvSpPr txBox="1"/>
          <p:nvPr/>
        </p:nvSpPr>
        <p:spPr>
          <a:xfrm>
            <a:off x="9372759" y="1592729"/>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Performance Testing: Assessment of system responsiveness and stability under load</a:t>
            </a:r>
            <a:endParaRPr lang="en-US" sz="1600" b="1">
              <a:solidFill>
                <a:srgbClr val="D7D4CC"/>
              </a:solidFill>
              <a:latin typeface="Raleway Medium"/>
              <a:ea typeface="Raleway Medium"/>
              <a:cs typeface="Raleway Medium"/>
              <a:sym typeface="Raleway Medium"/>
            </a:endParaRPr>
          </a:p>
        </p:txBody>
      </p:sp>
      <p:sp>
        <p:nvSpPr>
          <p:cNvPr id="18" name="TextBox 18"/>
          <p:cNvSpPr txBox="1"/>
          <p:nvPr/>
        </p:nvSpPr>
        <p:spPr>
          <a:xfrm>
            <a:off x="9372759" y="2194500"/>
            <a:ext cx="8415932" cy="247650"/>
          </a:xfrm>
          <a:prstGeom prst="rect">
            <a:avLst/>
          </a:prstGeom>
        </p:spPr>
        <p:txBody>
          <a:bodyPr lIns="0" tIns="0" rIns="0" bIns="0" rtlCol="0" anchor="t">
            <a:spAutoFit/>
          </a:bodyPr>
          <a:lstStyle/>
          <a:p>
            <a:pPr marL="179070" lvl="1" indent="-89535" algn="l">
              <a:lnSpc>
                <a:spcPts val="1935"/>
              </a:lnSpc>
              <a:buFont typeface="Arial" panose="020B0604020202020204"/>
              <a:buChar char="•"/>
            </a:pPr>
            <a:r>
              <a:rPr lang="en-US" sz="1600" b="1">
                <a:solidFill>
                  <a:srgbClr val="D7D4CC"/>
                </a:solidFill>
                <a:latin typeface="Raleway Medium"/>
                <a:ea typeface="Raleway Medium"/>
                <a:cs typeface="Raleway Medium"/>
                <a:sym typeface="Raleway Medium"/>
              </a:rPr>
              <a:t>Non-functional Testing: Any non-functional aspects </a:t>
            </a:r>
            <a:endParaRPr lang="en-US" sz="1600" b="1">
              <a:solidFill>
                <a:srgbClr val="D7D4CC"/>
              </a:solidFill>
              <a:latin typeface="Raleway Medium"/>
              <a:ea typeface="Raleway Medium"/>
              <a:cs typeface="Raleway Medium"/>
              <a:sym typeface="Raleway Medium"/>
            </a:endParaRPr>
          </a:p>
        </p:txBody>
      </p:sp>
      <p:grpSp>
        <p:nvGrpSpPr>
          <p:cNvPr id="19" name="Group 19"/>
          <p:cNvGrpSpPr/>
          <p:nvPr/>
        </p:nvGrpSpPr>
        <p:grpSpPr>
          <a:xfrm rot="0">
            <a:off x="10287000" y="3467100"/>
            <a:ext cx="6654165" cy="6411595"/>
            <a:chOff x="0" y="0"/>
            <a:chExt cx="11221243" cy="11221243"/>
          </a:xfrm>
        </p:grpSpPr>
        <p:sp>
          <p:nvSpPr>
            <p:cNvPr id="20" name="Freeform 20" descr="preencoded.png"/>
            <p:cNvSpPr/>
            <p:nvPr/>
          </p:nvSpPr>
          <p:spPr>
            <a:xfrm>
              <a:off x="0" y="0"/>
              <a:ext cx="11221212" cy="11221212"/>
            </a:xfrm>
            <a:custGeom>
              <a:avLst/>
              <a:gdLst/>
              <a:ahLst/>
              <a:cxnLst/>
              <a:rect l="l" t="t" r="r" b="b"/>
              <a:pathLst>
                <a:path w="11221212" h="11221212">
                  <a:moveTo>
                    <a:pt x="0" y="0"/>
                  </a:moveTo>
                  <a:lnTo>
                    <a:pt x="11221212" y="0"/>
                  </a:lnTo>
                  <a:lnTo>
                    <a:pt x="11221212" y="11221212"/>
                  </a:lnTo>
                  <a:lnTo>
                    <a:pt x="0" y="11221212"/>
                  </a:lnTo>
                  <a:lnTo>
                    <a:pt x="0" y="0"/>
                  </a:lnTo>
                  <a:close/>
                </a:path>
              </a:pathLst>
            </a:custGeom>
            <a:blipFill>
              <a:blip r:embed="rId2"/>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sp>
        <p:nvSpPr>
          <p:cNvPr id="6" name="TextBox 6"/>
          <p:cNvSpPr txBox="1"/>
          <p:nvPr/>
        </p:nvSpPr>
        <p:spPr>
          <a:xfrm>
            <a:off x="941486" y="917376"/>
            <a:ext cx="5978278" cy="785366"/>
          </a:xfrm>
          <a:prstGeom prst="rect">
            <a:avLst/>
          </a:prstGeom>
        </p:spPr>
        <p:txBody>
          <a:bodyPr lIns="0" tIns="0" rIns="0" bIns="0" rtlCol="0" anchor="t">
            <a:spAutoFit/>
          </a:bodyPr>
          <a:lstStyle/>
          <a:p>
            <a:pPr algn="l">
              <a:lnSpc>
                <a:spcPts val="5875"/>
              </a:lnSpc>
            </a:pPr>
            <a:r>
              <a:rPr lang="en-US" sz="4685" b="1">
                <a:solidFill>
                  <a:srgbClr val="FFE14D"/>
                </a:solidFill>
                <a:latin typeface="Comfortaa Bold" panose="00000800000000000000"/>
                <a:ea typeface="Comfortaa Bold" panose="00000800000000000000"/>
                <a:cs typeface="Comfortaa Bold" panose="00000800000000000000"/>
                <a:sym typeface="Comfortaa Bold" panose="00000800000000000000"/>
              </a:rPr>
              <a:t>Test Approach</a:t>
            </a:r>
            <a:endParaRPr lang="en-US" sz="468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7" name="TextBox 7"/>
          <p:cNvSpPr txBox="1"/>
          <p:nvPr/>
        </p:nvSpPr>
        <p:spPr>
          <a:xfrm>
            <a:off x="941486" y="2145506"/>
            <a:ext cx="16405026" cy="956072"/>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Our testing process adhered to a structured and standard Quality Assurance (QA) cycle to ensure thorough coverage and defect identification.</a:t>
            </a:r>
            <a:endParaRPr lang="en-US" sz="2060" b="1">
              <a:solidFill>
                <a:srgbClr val="D7D4CC"/>
              </a:solidFill>
              <a:latin typeface="Raleway Medium"/>
              <a:ea typeface="Raleway Medium"/>
              <a:cs typeface="Raleway Medium"/>
              <a:sym typeface="Raleway Medium"/>
            </a:endParaRPr>
          </a:p>
        </p:txBody>
      </p:sp>
      <p:sp>
        <p:nvSpPr>
          <p:cNvPr id="8" name="TextBox 8"/>
          <p:cNvSpPr txBox="1"/>
          <p:nvPr>
            <p:custDataLst>
              <p:tags r:id="rId1"/>
            </p:custDataLst>
          </p:nvPr>
        </p:nvSpPr>
        <p:spPr>
          <a:xfrm>
            <a:off x="941486" y="3308896"/>
            <a:ext cx="268932" cy="431452"/>
          </a:xfrm>
          <a:prstGeom prst="rect">
            <a:avLst/>
          </a:prstGeom>
        </p:spPr>
        <p:txBody>
          <a:bodyPr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01</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9" name="Group 9"/>
          <p:cNvGrpSpPr/>
          <p:nvPr>
            <p:custDataLst>
              <p:tags r:id="rId2"/>
            </p:custDataLst>
          </p:nvPr>
        </p:nvGrpSpPr>
        <p:grpSpPr>
          <a:xfrm rot="0">
            <a:off x="941486" y="3823098"/>
            <a:ext cx="8067972" cy="38100"/>
            <a:chOff x="0" y="0"/>
            <a:chExt cx="10757297" cy="50800"/>
          </a:xfrm>
        </p:grpSpPr>
        <p:sp>
          <p:nvSpPr>
            <p:cNvPr id="10" name="Freeform 10"/>
            <p:cNvSpPr/>
            <p:nvPr>
              <p:custDataLst>
                <p:tags r:id="rId3"/>
              </p:custDataLst>
            </p:nvPr>
          </p:nvSpPr>
          <p:spPr>
            <a:xfrm>
              <a:off x="0" y="0"/>
              <a:ext cx="10757281" cy="50800"/>
            </a:xfrm>
            <a:custGeom>
              <a:avLst/>
              <a:gdLst/>
              <a:ahLst/>
              <a:cxnLst/>
              <a:rect l="l" t="t" r="r" b="b"/>
              <a:pathLst>
                <a:path w="10757281" h="50800">
                  <a:moveTo>
                    <a:pt x="0" y="0"/>
                  </a:moveTo>
                  <a:lnTo>
                    <a:pt x="10757281" y="0"/>
                  </a:lnTo>
                  <a:lnTo>
                    <a:pt x="10757281" y="50800"/>
                  </a:lnTo>
                  <a:lnTo>
                    <a:pt x="0" y="50800"/>
                  </a:lnTo>
                  <a:close/>
                </a:path>
              </a:pathLst>
            </a:custGeom>
            <a:solidFill>
              <a:srgbClr val="FFE14D"/>
            </a:solidFill>
            <a:ln w="12700">
              <a:solidFill>
                <a:srgbClr val="000000"/>
              </a:solidFill>
            </a:ln>
          </p:spPr>
        </p:sp>
      </p:grpSp>
      <p:sp>
        <p:nvSpPr>
          <p:cNvPr id="11" name="TextBox 11"/>
          <p:cNvSpPr txBox="1"/>
          <p:nvPr>
            <p:custDataLst>
              <p:tags r:id="rId4"/>
            </p:custDataLst>
          </p:nvPr>
        </p:nvSpPr>
        <p:spPr>
          <a:xfrm>
            <a:off x="941705" y="4004945"/>
            <a:ext cx="3696335" cy="375920"/>
          </a:xfrm>
          <a:prstGeom prst="rect">
            <a:avLst/>
          </a:prstGeom>
        </p:spPr>
        <p:txBody>
          <a:bodyPr wrap="square"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Exploratory Testing</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2" name="TextBox 12"/>
          <p:cNvSpPr txBox="1"/>
          <p:nvPr>
            <p:custDataLst>
              <p:tags r:id="rId5"/>
            </p:custDataLst>
          </p:nvPr>
        </p:nvSpPr>
        <p:spPr>
          <a:xfrm>
            <a:off x="941486" y="4473327"/>
            <a:ext cx="8067972"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Initial flexible testing to discover application behavior.</a:t>
            </a:r>
            <a:endParaRPr lang="en-US" sz="2060" b="1">
              <a:solidFill>
                <a:srgbClr val="D7D4CC"/>
              </a:solidFill>
              <a:latin typeface="Raleway Medium"/>
              <a:ea typeface="Raleway Medium"/>
              <a:cs typeface="Raleway Medium"/>
              <a:sym typeface="Raleway Medium"/>
            </a:endParaRPr>
          </a:p>
        </p:txBody>
      </p:sp>
      <p:sp>
        <p:nvSpPr>
          <p:cNvPr id="13" name="TextBox 13"/>
          <p:cNvSpPr txBox="1"/>
          <p:nvPr>
            <p:custDataLst>
              <p:tags r:id="rId6"/>
            </p:custDataLst>
          </p:nvPr>
        </p:nvSpPr>
        <p:spPr>
          <a:xfrm>
            <a:off x="9278620" y="3308985"/>
            <a:ext cx="716280" cy="432435"/>
          </a:xfrm>
          <a:prstGeom prst="rect">
            <a:avLst/>
          </a:prstGeom>
        </p:spPr>
        <p:txBody>
          <a:bodyPr wrap="square"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02</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14" name="Group 14"/>
          <p:cNvGrpSpPr/>
          <p:nvPr>
            <p:custDataLst>
              <p:tags r:id="rId7"/>
            </p:custDataLst>
          </p:nvPr>
        </p:nvGrpSpPr>
        <p:grpSpPr>
          <a:xfrm rot="0">
            <a:off x="9278391" y="3823098"/>
            <a:ext cx="8068121" cy="38100"/>
            <a:chOff x="0" y="0"/>
            <a:chExt cx="10757495" cy="50800"/>
          </a:xfrm>
        </p:grpSpPr>
        <p:sp>
          <p:nvSpPr>
            <p:cNvPr id="15" name="Freeform 15"/>
            <p:cNvSpPr/>
            <p:nvPr>
              <p:custDataLst>
                <p:tags r:id="rId8"/>
              </p:custDataLst>
            </p:nvPr>
          </p:nvSpPr>
          <p:spPr>
            <a:xfrm>
              <a:off x="0" y="0"/>
              <a:ext cx="10757535" cy="50800"/>
            </a:xfrm>
            <a:custGeom>
              <a:avLst/>
              <a:gdLst/>
              <a:ahLst/>
              <a:cxnLst/>
              <a:rect l="l" t="t" r="r" b="b"/>
              <a:pathLst>
                <a:path w="10757535" h="50800">
                  <a:moveTo>
                    <a:pt x="0" y="0"/>
                  </a:moveTo>
                  <a:lnTo>
                    <a:pt x="10757535" y="0"/>
                  </a:lnTo>
                  <a:lnTo>
                    <a:pt x="10757535" y="50800"/>
                  </a:lnTo>
                  <a:lnTo>
                    <a:pt x="0" y="50800"/>
                  </a:lnTo>
                  <a:close/>
                </a:path>
              </a:pathLst>
            </a:custGeom>
            <a:solidFill>
              <a:srgbClr val="FFE14D"/>
            </a:solidFill>
            <a:ln w="12700">
              <a:solidFill>
                <a:srgbClr val="000000"/>
              </a:solidFill>
            </a:ln>
          </p:spPr>
        </p:sp>
      </p:grpSp>
      <p:sp>
        <p:nvSpPr>
          <p:cNvPr id="16" name="TextBox 16"/>
          <p:cNvSpPr txBox="1"/>
          <p:nvPr>
            <p:custDataLst>
              <p:tags r:id="rId9"/>
            </p:custDataLst>
          </p:nvPr>
        </p:nvSpPr>
        <p:spPr>
          <a:xfrm>
            <a:off x="9278391" y="4005114"/>
            <a:ext cx="4734966" cy="402134"/>
          </a:xfrm>
          <a:prstGeom prst="rect">
            <a:avLst/>
          </a:prstGeom>
        </p:spPr>
        <p:txBody>
          <a:bodyPr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Test Scenario &amp; Case Creation</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7" name="TextBox 17"/>
          <p:cNvSpPr txBox="1"/>
          <p:nvPr>
            <p:custDataLst>
              <p:tags r:id="rId10"/>
            </p:custDataLst>
          </p:nvPr>
        </p:nvSpPr>
        <p:spPr>
          <a:xfrm>
            <a:off x="9278391" y="4473327"/>
            <a:ext cx="8068121"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Development of detailed test scenarios and test cases.</a:t>
            </a:r>
            <a:endParaRPr lang="en-US" sz="2060" b="1">
              <a:solidFill>
                <a:srgbClr val="D7D4CC"/>
              </a:solidFill>
              <a:latin typeface="Raleway Medium"/>
              <a:ea typeface="Raleway Medium"/>
              <a:cs typeface="Raleway Medium"/>
              <a:sym typeface="Raleway Medium"/>
            </a:endParaRPr>
          </a:p>
        </p:txBody>
      </p:sp>
      <p:sp>
        <p:nvSpPr>
          <p:cNvPr id="18" name="TextBox 18"/>
          <p:cNvSpPr txBox="1"/>
          <p:nvPr>
            <p:custDataLst>
              <p:tags r:id="rId11"/>
            </p:custDataLst>
          </p:nvPr>
        </p:nvSpPr>
        <p:spPr>
          <a:xfrm>
            <a:off x="941705" y="5374640"/>
            <a:ext cx="541020" cy="432435"/>
          </a:xfrm>
          <a:prstGeom prst="rect">
            <a:avLst/>
          </a:prstGeom>
        </p:spPr>
        <p:txBody>
          <a:bodyPr wrap="square"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03</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19" name="Group 19"/>
          <p:cNvGrpSpPr/>
          <p:nvPr>
            <p:custDataLst>
              <p:tags r:id="rId12"/>
            </p:custDataLst>
          </p:nvPr>
        </p:nvGrpSpPr>
        <p:grpSpPr>
          <a:xfrm rot="0">
            <a:off x="941486" y="5888534"/>
            <a:ext cx="8067972" cy="38100"/>
            <a:chOff x="0" y="0"/>
            <a:chExt cx="10757297" cy="50800"/>
          </a:xfrm>
        </p:grpSpPr>
        <p:sp>
          <p:nvSpPr>
            <p:cNvPr id="20" name="Freeform 20"/>
            <p:cNvSpPr/>
            <p:nvPr>
              <p:custDataLst>
                <p:tags r:id="rId13"/>
              </p:custDataLst>
            </p:nvPr>
          </p:nvSpPr>
          <p:spPr>
            <a:xfrm>
              <a:off x="0" y="0"/>
              <a:ext cx="10757281" cy="50800"/>
            </a:xfrm>
            <a:custGeom>
              <a:avLst/>
              <a:gdLst/>
              <a:ahLst/>
              <a:cxnLst/>
              <a:rect l="l" t="t" r="r" b="b"/>
              <a:pathLst>
                <a:path w="10757281" h="50800">
                  <a:moveTo>
                    <a:pt x="0" y="0"/>
                  </a:moveTo>
                  <a:lnTo>
                    <a:pt x="10757281" y="0"/>
                  </a:lnTo>
                  <a:lnTo>
                    <a:pt x="10757281" y="50800"/>
                  </a:lnTo>
                  <a:lnTo>
                    <a:pt x="0" y="50800"/>
                  </a:lnTo>
                  <a:close/>
                </a:path>
              </a:pathLst>
            </a:custGeom>
            <a:solidFill>
              <a:srgbClr val="FFE14D"/>
            </a:solidFill>
            <a:ln w="12700">
              <a:solidFill>
                <a:srgbClr val="000000"/>
              </a:solidFill>
            </a:ln>
          </p:spPr>
        </p:sp>
      </p:grpSp>
      <p:sp>
        <p:nvSpPr>
          <p:cNvPr id="21" name="TextBox 21"/>
          <p:cNvSpPr txBox="1"/>
          <p:nvPr>
            <p:custDataLst>
              <p:tags r:id="rId14"/>
            </p:custDataLst>
          </p:nvPr>
        </p:nvSpPr>
        <p:spPr>
          <a:xfrm>
            <a:off x="941705" y="6070600"/>
            <a:ext cx="5111750" cy="375920"/>
          </a:xfrm>
          <a:prstGeom prst="rect">
            <a:avLst/>
          </a:prstGeom>
        </p:spPr>
        <p:txBody>
          <a:bodyPr wrap="square"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Test Data Preparation</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2" name="TextBox 22"/>
          <p:cNvSpPr txBox="1"/>
          <p:nvPr>
            <p:custDataLst>
              <p:tags r:id="rId15"/>
            </p:custDataLst>
          </p:nvPr>
        </p:nvSpPr>
        <p:spPr>
          <a:xfrm>
            <a:off x="941486" y="6538764"/>
            <a:ext cx="8067972"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Generation and setup of necessary data for test execution.</a:t>
            </a:r>
            <a:endParaRPr lang="en-US" sz="2060" b="1">
              <a:solidFill>
                <a:srgbClr val="D7D4CC"/>
              </a:solidFill>
              <a:latin typeface="Raleway Medium"/>
              <a:ea typeface="Raleway Medium"/>
              <a:cs typeface="Raleway Medium"/>
              <a:sym typeface="Raleway Medium"/>
            </a:endParaRPr>
          </a:p>
        </p:txBody>
      </p:sp>
      <p:sp>
        <p:nvSpPr>
          <p:cNvPr id="23" name="TextBox 23"/>
          <p:cNvSpPr txBox="1"/>
          <p:nvPr>
            <p:custDataLst>
              <p:tags r:id="rId16"/>
            </p:custDataLst>
          </p:nvPr>
        </p:nvSpPr>
        <p:spPr>
          <a:xfrm>
            <a:off x="9278620" y="5374640"/>
            <a:ext cx="766445" cy="432435"/>
          </a:xfrm>
          <a:prstGeom prst="rect">
            <a:avLst/>
          </a:prstGeom>
        </p:spPr>
        <p:txBody>
          <a:bodyPr wrap="square"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04</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24" name="Group 24"/>
          <p:cNvGrpSpPr/>
          <p:nvPr>
            <p:custDataLst>
              <p:tags r:id="rId17"/>
            </p:custDataLst>
          </p:nvPr>
        </p:nvGrpSpPr>
        <p:grpSpPr>
          <a:xfrm rot="0">
            <a:off x="9278391" y="5888534"/>
            <a:ext cx="8068121" cy="38100"/>
            <a:chOff x="0" y="0"/>
            <a:chExt cx="10757495" cy="50800"/>
          </a:xfrm>
        </p:grpSpPr>
        <p:sp>
          <p:nvSpPr>
            <p:cNvPr id="25" name="Freeform 25"/>
            <p:cNvSpPr/>
            <p:nvPr>
              <p:custDataLst>
                <p:tags r:id="rId18"/>
              </p:custDataLst>
            </p:nvPr>
          </p:nvSpPr>
          <p:spPr>
            <a:xfrm>
              <a:off x="0" y="0"/>
              <a:ext cx="10757535" cy="50800"/>
            </a:xfrm>
            <a:custGeom>
              <a:avLst/>
              <a:gdLst/>
              <a:ahLst/>
              <a:cxnLst/>
              <a:rect l="l" t="t" r="r" b="b"/>
              <a:pathLst>
                <a:path w="10757535" h="50800">
                  <a:moveTo>
                    <a:pt x="0" y="0"/>
                  </a:moveTo>
                  <a:lnTo>
                    <a:pt x="10757535" y="0"/>
                  </a:lnTo>
                  <a:lnTo>
                    <a:pt x="10757535" y="50800"/>
                  </a:lnTo>
                  <a:lnTo>
                    <a:pt x="0" y="50800"/>
                  </a:lnTo>
                  <a:close/>
                </a:path>
              </a:pathLst>
            </a:custGeom>
            <a:solidFill>
              <a:srgbClr val="FFE14D"/>
            </a:solidFill>
            <a:ln w="12700">
              <a:solidFill>
                <a:srgbClr val="000000"/>
              </a:solidFill>
            </a:ln>
          </p:spPr>
        </p:sp>
      </p:grpSp>
      <p:sp>
        <p:nvSpPr>
          <p:cNvPr id="26" name="TextBox 26"/>
          <p:cNvSpPr txBox="1"/>
          <p:nvPr>
            <p:custDataLst>
              <p:tags r:id="rId19"/>
            </p:custDataLst>
          </p:nvPr>
        </p:nvSpPr>
        <p:spPr>
          <a:xfrm>
            <a:off x="9278620" y="6070600"/>
            <a:ext cx="6501130" cy="375920"/>
          </a:xfrm>
          <a:prstGeom prst="rect">
            <a:avLst/>
          </a:prstGeom>
        </p:spPr>
        <p:txBody>
          <a:bodyPr wrap="square"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Manual Test Case Execution</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7" name="TextBox 27"/>
          <p:cNvSpPr txBox="1"/>
          <p:nvPr>
            <p:custDataLst>
              <p:tags r:id="rId20"/>
            </p:custDataLst>
          </p:nvPr>
        </p:nvSpPr>
        <p:spPr>
          <a:xfrm>
            <a:off x="9278391" y="6538764"/>
            <a:ext cx="8068121"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Systematic execution of all defined test cases.</a:t>
            </a:r>
            <a:endParaRPr lang="en-US" sz="2060" b="1">
              <a:solidFill>
                <a:srgbClr val="D7D4CC"/>
              </a:solidFill>
              <a:latin typeface="Raleway Medium"/>
              <a:ea typeface="Raleway Medium"/>
              <a:cs typeface="Raleway Medium"/>
              <a:sym typeface="Raleway Medium"/>
            </a:endParaRPr>
          </a:p>
        </p:txBody>
      </p:sp>
      <p:sp>
        <p:nvSpPr>
          <p:cNvPr id="28" name="TextBox 28"/>
          <p:cNvSpPr txBox="1"/>
          <p:nvPr>
            <p:custDataLst>
              <p:tags r:id="rId21"/>
            </p:custDataLst>
          </p:nvPr>
        </p:nvSpPr>
        <p:spPr>
          <a:xfrm>
            <a:off x="941705" y="7439660"/>
            <a:ext cx="824230" cy="432435"/>
          </a:xfrm>
          <a:prstGeom prst="rect">
            <a:avLst/>
          </a:prstGeom>
        </p:spPr>
        <p:txBody>
          <a:bodyPr wrap="square"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05</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29" name="Group 29"/>
          <p:cNvGrpSpPr/>
          <p:nvPr>
            <p:custDataLst>
              <p:tags r:id="rId22"/>
            </p:custDataLst>
          </p:nvPr>
        </p:nvGrpSpPr>
        <p:grpSpPr>
          <a:xfrm rot="0">
            <a:off x="941486" y="7953970"/>
            <a:ext cx="8067972" cy="38100"/>
            <a:chOff x="0" y="0"/>
            <a:chExt cx="10757297" cy="50800"/>
          </a:xfrm>
        </p:grpSpPr>
        <p:sp>
          <p:nvSpPr>
            <p:cNvPr id="30" name="Freeform 30"/>
            <p:cNvSpPr/>
            <p:nvPr>
              <p:custDataLst>
                <p:tags r:id="rId23"/>
              </p:custDataLst>
            </p:nvPr>
          </p:nvSpPr>
          <p:spPr>
            <a:xfrm>
              <a:off x="0" y="0"/>
              <a:ext cx="10757281" cy="50800"/>
            </a:xfrm>
            <a:custGeom>
              <a:avLst/>
              <a:gdLst/>
              <a:ahLst/>
              <a:cxnLst/>
              <a:rect l="l" t="t" r="r" b="b"/>
              <a:pathLst>
                <a:path w="10757281" h="50800">
                  <a:moveTo>
                    <a:pt x="0" y="0"/>
                  </a:moveTo>
                  <a:lnTo>
                    <a:pt x="10757281" y="0"/>
                  </a:lnTo>
                  <a:lnTo>
                    <a:pt x="10757281" y="50800"/>
                  </a:lnTo>
                  <a:lnTo>
                    <a:pt x="0" y="50800"/>
                  </a:lnTo>
                  <a:close/>
                </a:path>
              </a:pathLst>
            </a:custGeom>
            <a:solidFill>
              <a:srgbClr val="FFE14D"/>
            </a:solidFill>
            <a:ln w="12700">
              <a:solidFill>
                <a:srgbClr val="000000"/>
              </a:solidFill>
            </a:ln>
          </p:spPr>
        </p:sp>
      </p:grpSp>
      <p:sp>
        <p:nvSpPr>
          <p:cNvPr id="31" name="TextBox 31"/>
          <p:cNvSpPr txBox="1"/>
          <p:nvPr>
            <p:custDataLst>
              <p:tags r:id="rId24"/>
            </p:custDataLst>
          </p:nvPr>
        </p:nvSpPr>
        <p:spPr>
          <a:xfrm>
            <a:off x="941486" y="8135987"/>
            <a:ext cx="2989064" cy="402134"/>
          </a:xfrm>
          <a:prstGeom prst="rect">
            <a:avLst/>
          </a:prstGeom>
        </p:spPr>
        <p:txBody>
          <a:bodyPr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Defect Logging</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32" name="TextBox 32"/>
          <p:cNvSpPr txBox="1"/>
          <p:nvPr>
            <p:custDataLst>
              <p:tags r:id="rId25"/>
            </p:custDataLst>
          </p:nvPr>
        </p:nvSpPr>
        <p:spPr>
          <a:xfrm>
            <a:off x="941486" y="8604200"/>
            <a:ext cx="8067972"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Documentation of defects with steps, severity, and screenshots.</a:t>
            </a:r>
            <a:endParaRPr lang="en-US" sz="2060" b="1">
              <a:solidFill>
                <a:srgbClr val="D7D4CC"/>
              </a:solidFill>
              <a:latin typeface="Raleway Medium"/>
              <a:ea typeface="Raleway Medium"/>
              <a:cs typeface="Raleway Medium"/>
              <a:sym typeface="Raleway Medium"/>
            </a:endParaRPr>
          </a:p>
        </p:txBody>
      </p:sp>
      <p:sp>
        <p:nvSpPr>
          <p:cNvPr id="33" name="TextBox 33"/>
          <p:cNvSpPr txBox="1"/>
          <p:nvPr>
            <p:custDataLst>
              <p:tags r:id="rId26"/>
            </p:custDataLst>
          </p:nvPr>
        </p:nvSpPr>
        <p:spPr>
          <a:xfrm>
            <a:off x="9278620" y="7439660"/>
            <a:ext cx="891540" cy="432435"/>
          </a:xfrm>
          <a:prstGeom prst="rect">
            <a:avLst/>
          </a:prstGeom>
        </p:spPr>
        <p:txBody>
          <a:bodyPr wrap="square" lIns="0" tIns="0" rIns="0" bIns="0" rtlCol="0" anchor="t">
            <a:spAutoFit/>
          </a:bodyPr>
          <a:lstStyle/>
          <a:p>
            <a:pPr algn="l">
              <a:lnSpc>
                <a:spcPts val="3375"/>
              </a:lnSpc>
            </a:pPr>
            <a:r>
              <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rPr>
              <a:t>06</a:t>
            </a:r>
            <a:endParaRPr lang="en-US" sz="2060">
              <a:solidFill>
                <a:srgbClr val="D7D4CC"/>
              </a:solidFill>
              <a:latin typeface="Comfortaa Light" panose="00000400000000000000"/>
              <a:ea typeface="Comfortaa Light" panose="00000400000000000000"/>
              <a:cs typeface="Comfortaa Light" panose="00000400000000000000"/>
              <a:sym typeface="Comfortaa Light" panose="00000400000000000000"/>
            </a:endParaRPr>
          </a:p>
        </p:txBody>
      </p:sp>
      <p:grpSp>
        <p:nvGrpSpPr>
          <p:cNvPr id="34" name="Group 34"/>
          <p:cNvGrpSpPr/>
          <p:nvPr>
            <p:custDataLst>
              <p:tags r:id="rId27"/>
            </p:custDataLst>
          </p:nvPr>
        </p:nvGrpSpPr>
        <p:grpSpPr>
          <a:xfrm rot="0">
            <a:off x="9278391" y="7953970"/>
            <a:ext cx="8068121" cy="38100"/>
            <a:chOff x="0" y="0"/>
            <a:chExt cx="10757495" cy="50800"/>
          </a:xfrm>
        </p:grpSpPr>
        <p:sp>
          <p:nvSpPr>
            <p:cNvPr id="35" name="Freeform 35"/>
            <p:cNvSpPr/>
            <p:nvPr>
              <p:custDataLst>
                <p:tags r:id="rId28"/>
              </p:custDataLst>
            </p:nvPr>
          </p:nvSpPr>
          <p:spPr>
            <a:xfrm>
              <a:off x="0" y="0"/>
              <a:ext cx="10757535" cy="50800"/>
            </a:xfrm>
            <a:custGeom>
              <a:avLst/>
              <a:gdLst/>
              <a:ahLst/>
              <a:cxnLst/>
              <a:rect l="l" t="t" r="r" b="b"/>
              <a:pathLst>
                <a:path w="10757535" h="50800">
                  <a:moveTo>
                    <a:pt x="0" y="0"/>
                  </a:moveTo>
                  <a:lnTo>
                    <a:pt x="10757535" y="0"/>
                  </a:lnTo>
                  <a:lnTo>
                    <a:pt x="10757535" y="50800"/>
                  </a:lnTo>
                  <a:lnTo>
                    <a:pt x="0" y="50800"/>
                  </a:lnTo>
                  <a:close/>
                </a:path>
              </a:pathLst>
            </a:custGeom>
            <a:solidFill>
              <a:srgbClr val="FFE14D"/>
            </a:solidFill>
            <a:ln w="12700">
              <a:solidFill>
                <a:srgbClr val="000000"/>
              </a:solidFill>
            </a:ln>
          </p:spPr>
        </p:sp>
      </p:grpSp>
      <p:sp>
        <p:nvSpPr>
          <p:cNvPr id="36" name="TextBox 36"/>
          <p:cNvSpPr txBox="1"/>
          <p:nvPr>
            <p:custDataLst>
              <p:tags r:id="rId29"/>
            </p:custDataLst>
          </p:nvPr>
        </p:nvSpPr>
        <p:spPr>
          <a:xfrm>
            <a:off x="9278391" y="8135987"/>
            <a:ext cx="3677691" cy="402134"/>
          </a:xfrm>
          <a:prstGeom prst="rect">
            <a:avLst/>
          </a:prstGeom>
        </p:spPr>
        <p:txBody>
          <a:bodyPr lIns="0" tIns="0" rIns="0" bIns="0" rtlCol="0" anchor="t">
            <a:spAutoFit/>
          </a:bodyPr>
          <a:lstStyle/>
          <a:p>
            <a:pPr algn="l">
              <a:lnSpc>
                <a:spcPts val="2935"/>
              </a:lnSpc>
            </a:pPr>
            <a:r>
              <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rPr>
              <a:t>Re-testing &amp; Regression</a:t>
            </a:r>
            <a:endParaRPr lang="en-US" sz="231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37" name="TextBox 37"/>
          <p:cNvSpPr txBox="1"/>
          <p:nvPr>
            <p:custDataLst>
              <p:tags r:id="rId30"/>
            </p:custDataLst>
          </p:nvPr>
        </p:nvSpPr>
        <p:spPr>
          <a:xfrm>
            <a:off x="9278391" y="8604200"/>
            <a:ext cx="8068121" cy="525661"/>
          </a:xfrm>
          <a:prstGeom prst="rect">
            <a:avLst/>
          </a:prstGeom>
        </p:spPr>
        <p:txBody>
          <a:bodyPr lIns="0" tIns="0" rIns="0" bIns="0" rtlCol="0" anchor="t">
            <a:spAutoFit/>
          </a:bodyPr>
          <a:lstStyle/>
          <a:p>
            <a:pPr algn="l">
              <a:lnSpc>
                <a:spcPts val="3375"/>
              </a:lnSpc>
            </a:pPr>
            <a:r>
              <a:rPr lang="en-US" sz="2060" b="1">
                <a:solidFill>
                  <a:srgbClr val="D7D4CC"/>
                </a:solidFill>
                <a:latin typeface="Raleway Medium"/>
                <a:ea typeface="Raleway Medium"/>
                <a:cs typeface="Raleway Medium"/>
                <a:sym typeface="Raleway Medium"/>
              </a:rPr>
              <a:t>Verification of fixes and ensuring no new issues are introduced.</a:t>
            </a:r>
            <a:endParaRPr lang="en-US" sz="2060" b="1">
              <a:solidFill>
                <a:srgbClr val="D7D4CC"/>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grpSp>
        <p:nvGrpSpPr>
          <p:cNvPr id="6" name="Group 6"/>
          <p:cNvGrpSpPr/>
          <p:nvPr/>
        </p:nvGrpSpPr>
        <p:grpSpPr>
          <a:xfrm rot="0">
            <a:off x="16049019" y="9686925"/>
            <a:ext cx="2153256" cy="514350"/>
            <a:chOff x="0" y="0"/>
            <a:chExt cx="2871008" cy="685800"/>
          </a:xfrm>
        </p:grpSpPr>
        <p:sp>
          <p:nvSpPr>
            <p:cNvPr id="7" name="Freeform 7" descr="preencoded.png">
              <a:hlinkClick r:id="rId1"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2"/>
              <a:stretch>
                <a:fillRect r="-1"/>
              </a:stretch>
            </a:blipFill>
          </p:spPr>
        </p:sp>
      </p:grpSp>
      <p:grpSp>
        <p:nvGrpSpPr>
          <p:cNvPr id="8" name="Group 8"/>
          <p:cNvGrpSpPr/>
          <p:nvPr/>
        </p:nvGrpSpPr>
        <p:grpSpPr>
          <a:xfrm rot="0">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10" name="TextBox 10"/>
          <p:cNvSpPr txBox="1"/>
          <p:nvPr/>
        </p:nvSpPr>
        <p:spPr>
          <a:xfrm>
            <a:off x="1080046" y="1451670"/>
            <a:ext cx="6858000" cy="895350"/>
          </a:xfrm>
          <a:prstGeom prst="rect">
            <a:avLst/>
          </a:prstGeom>
        </p:spPr>
        <p:txBody>
          <a:bodyPr lIns="0" tIns="0" rIns="0" bIns="0" rtlCol="0" anchor="t">
            <a:spAutoFit/>
          </a:bodyPr>
          <a:lstStyle/>
          <a:p>
            <a:pPr algn="l">
              <a:lnSpc>
                <a:spcPts val="6750"/>
              </a:lnSpc>
            </a:pPr>
            <a:r>
              <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rPr>
              <a:t>Test Environment</a:t>
            </a:r>
            <a:endParaRPr lang="en-US" sz="537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1" name="TextBox 11"/>
          <p:cNvSpPr txBox="1"/>
          <p:nvPr/>
        </p:nvSpPr>
        <p:spPr>
          <a:xfrm>
            <a:off x="1080046" y="3099346"/>
            <a:ext cx="4258568" cy="1047750"/>
          </a:xfrm>
          <a:prstGeom prst="rect">
            <a:avLst/>
          </a:prstGeom>
        </p:spPr>
        <p:txBody>
          <a:bodyPr lIns="0" tIns="0" rIns="0" bIns="0" rtlCol="0" anchor="t">
            <a:spAutoFit/>
          </a:bodyPr>
          <a:lstStyle/>
          <a:p>
            <a:pPr algn="l">
              <a:lnSpc>
                <a:spcPts val="4000"/>
              </a:lnSpc>
            </a:pPr>
            <a:r>
              <a:rPr lang="en-US" sz="3185" b="1">
                <a:solidFill>
                  <a:srgbClr val="FFE14D"/>
                </a:solidFill>
                <a:latin typeface="Comfortaa Bold" panose="00000800000000000000"/>
                <a:ea typeface="Comfortaa Bold" panose="00000800000000000000"/>
                <a:cs typeface="Comfortaa Bold" panose="00000800000000000000"/>
                <a:sym typeface="Comfortaa Bold" panose="00000800000000000000"/>
              </a:rPr>
              <a:t>Key Environment Details</a:t>
            </a:r>
            <a:endParaRPr lang="en-US" sz="318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2" name="TextBox 12"/>
          <p:cNvSpPr txBox="1"/>
          <p:nvPr/>
        </p:nvSpPr>
        <p:spPr>
          <a:xfrm>
            <a:off x="1080046" y="4350841"/>
            <a:ext cx="4258568"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Environment: QA Platform</a:t>
            </a:r>
            <a:endParaRPr lang="en-US" sz="2375" b="1">
              <a:solidFill>
                <a:srgbClr val="D7D4CC"/>
              </a:solidFill>
              <a:latin typeface="Raleway Medium"/>
              <a:ea typeface="Raleway Medium"/>
              <a:cs typeface="Raleway Medium"/>
              <a:sym typeface="Raleway Medium"/>
            </a:endParaRPr>
          </a:p>
        </p:txBody>
      </p:sp>
      <p:sp>
        <p:nvSpPr>
          <p:cNvPr id="13" name="TextBox 13"/>
          <p:cNvSpPr txBox="1"/>
          <p:nvPr/>
        </p:nvSpPr>
        <p:spPr>
          <a:xfrm>
            <a:off x="1080046" y="4952554"/>
            <a:ext cx="4258568" cy="1092399"/>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Browser(s): Chrome, Firefox, Edge</a:t>
            </a:r>
            <a:endParaRPr lang="en-US" sz="2375" b="1">
              <a:solidFill>
                <a:srgbClr val="D7D4CC"/>
              </a:solidFill>
              <a:latin typeface="Raleway Medium"/>
              <a:ea typeface="Raleway Medium"/>
              <a:cs typeface="Raleway Medium"/>
              <a:sym typeface="Raleway Medium"/>
            </a:endParaRPr>
          </a:p>
        </p:txBody>
      </p:sp>
      <p:sp>
        <p:nvSpPr>
          <p:cNvPr id="14" name="TextBox 14"/>
          <p:cNvSpPr txBox="1"/>
          <p:nvPr/>
        </p:nvSpPr>
        <p:spPr>
          <a:xfrm>
            <a:off x="1080046" y="6048077"/>
            <a:ext cx="4258568" cy="1092399"/>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Operating System: Windows 10</a:t>
            </a:r>
            <a:endParaRPr lang="en-US" sz="2375" b="1">
              <a:solidFill>
                <a:srgbClr val="D7D4CC"/>
              </a:solidFill>
              <a:latin typeface="Raleway Medium"/>
              <a:ea typeface="Raleway Medium"/>
              <a:cs typeface="Raleway Medium"/>
              <a:sym typeface="Raleway Medium"/>
            </a:endParaRPr>
          </a:p>
        </p:txBody>
      </p:sp>
      <p:sp>
        <p:nvSpPr>
          <p:cNvPr id="15" name="TextBox 15"/>
          <p:cNvSpPr txBox="1"/>
          <p:nvPr/>
        </p:nvSpPr>
        <p:spPr>
          <a:xfrm>
            <a:off x="1080046" y="7143601"/>
            <a:ext cx="4258568" cy="598586"/>
          </a:xfrm>
          <a:prstGeom prst="rect">
            <a:avLst/>
          </a:prstGeom>
        </p:spPr>
        <p:txBody>
          <a:bodyPr lIns="0" tIns="0" rIns="0" bIns="0" rtlCol="0" anchor="t">
            <a:spAutoFit/>
          </a:bodyPr>
          <a:lstStyle/>
          <a:p>
            <a:pPr marL="358140" lvl="1" indent="-179070" algn="l">
              <a:lnSpc>
                <a:spcPts val="3875"/>
              </a:lnSpc>
              <a:buFont typeface="Arial" panose="020B0604020202020204"/>
              <a:buChar char="•"/>
            </a:pPr>
            <a:r>
              <a:rPr lang="en-US" sz="2375" b="1">
                <a:solidFill>
                  <a:srgbClr val="D7D4CC"/>
                </a:solidFill>
                <a:latin typeface="Raleway Medium"/>
                <a:ea typeface="Raleway Medium"/>
                <a:cs typeface="Raleway Medium"/>
                <a:sym typeface="Raleway Medium"/>
              </a:rPr>
              <a:t>Build Version: 64-bit</a:t>
            </a:r>
            <a:endParaRPr lang="en-US" sz="2375" b="1">
              <a:solidFill>
                <a:srgbClr val="D7D4CC"/>
              </a:solidFill>
              <a:latin typeface="Raleway Medium"/>
              <a:ea typeface="Raleway Medium"/>
              <a:cs typeface="Raleway Medium"/>
              <a:sym typeface="Raleway Medium"/>
            </a:endParaRPr>
          </a:p>
        </p:txBody>
      </p:sp>
      <p:sp>
        <p:nvSpPr>
          <p:cNvPr id="16" name="TextBox 16"/>
          <p:cNvSpPr txBox="1"/>
          <p:nvPr/>
        </p:nvSpPr>
        <p:spPr>
          <a:xfrm>
            <a:off x="6100911" y="2982814"/>
            <a:ext cx="4258567" cy="5536704"/>
          </a:xfrm>
          <a:prstGeom prst="rect">
            <a:avLst/>
          </a:prstGeom>
        </p:spPr>
        <p:txBody>
          <a:bodyPr lIns="0" tIns="0" rIns="0" bIns="0" rtlCol="0" anchor="t">
            <a:spAutoFit/>
          </a:bodyPr>
          <a:lstStyle/>
          <a:p>
            <a:pPr algn="l">
              <a:lnSpc>
                <a:spcPts val="3875"/>
              </a:lnSpc>
            </a:pPr>
            <a:r>
              <a:rPr lang="en-US" sz="2375" b="1">
                <a:solidFill>
                  <a:srgbClr val="D7D4CC"/>
                </a:solidFill>
                <a:latin typeface="Raleway Medium"/>
                <a:ea typeface="Raleway Medium"/>
                <a:cs typeface="Raleway Medium"/>
                <a:sym typeface="Raleway Medium"/>
              </a:rPr>
              <a:t>The testing was conducted on a dedicated QA platform, ensuring a controlled and consistent environment for accurate results. We tested across multiple leading web browsers and a widely used operating system to guarantee broad compatibility and optimal user experience.</a:t>
            </a:r>
            <a:endParaRPr lang="en-US" sz="2375" b="1">
              <a:solidFill>
                <a:srgbClr val="D7D4CC"/>
              </a:solidFill>
              <a:latin typeface="Raleway Medium"/>
              <a:ea typeface="Raleway Medium"/>
              <a:cs typeface="Raleway Medium"/>
              <a:sym typeface="Raleway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B1B1E"/>
            </a:solidFill>
            <a:ln w="12700">
              <a:solidFill>
                <a:srgbClr val="000000"/>
              </a:solidFill>
            </a:ln>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27272B"/>
            </a:solidFill>
            <a:ln w="12700">
              <a:solidFill>
                <a:srgbClr val="000000"/>
              </a:solidFill>
            </a:ln>
          </p:spPr>
        </p:sp>
      </p:grpSp>
      <p:sp>
        <p:nvSpPr>
          <p:cNvPr id="6" name="TextBox 6"/>
          <p:cNvSpPr txBox="1"/>
          <p:nvPr/>
        </p:nvSpPr>
        <p:spPr>
          <a:xfrm>
            <a:off x="844451" y="817661"/>
            <a:ext cx="6823770" cy="708272"/>
          </a:xfrm>
          <a:prstGeom prst="rect">
            <a:avLst/>
          </a:prstGeom>
        </p:spPr>
        <p:txBody>
          <a:bodyPr lIns="0" tIns="0" rIns="0" bIns="0" rtlCol="0" anchor="t">
            <a:spAutoFit/>
          </a:bodyPr>
          <a:lstStyle/>
          <a:p>
            <a:pPr algn="l">
              <a:lnSpc>
                <a:spcPts val="5250"/>
              </a:lnSpc>
            </a:pPr>
            <a:r>
              <a:rPr lang="en-US" sz="4185" b="1">
                <a:solidFill>
                  <a:srgbClr val="FFE14D"/>
                </a:solidFill>
                <a:latin typeface="Comfortaa Bold" panose="00000800000000000000"/>
                <a:ea typeface="Comfortaa Bold" panose="00000800000000000000"/>
                <a:cs typeface="Comfortaa Bold" panose="00000800000000000000"/>
                <a:sym typeface="Comfortaa Bold" panose="00000800000000000000"/>
              </a:rPr>
              <a:t>Test Execution Summary</a:t>
            </a:r>
            <a:endParaRPr lang="en-US" sz="4185" b="1">
              <a:solidFill>
                <a:srgbClr val="FFE14D"/>
              </a:solidFill>
              <a:latin typeface="Comfortaa Bold" panose="00000800000000000000"/>
              <a:ea typeface="Comfortaa Bold" panose="00000800000000000000"/>
              <a:cs typeface="Comfortaa Bold" panose="00000800000000000000"/>
              <a:sym typeface="Comfortaa Bold" panose="00000800000000000000"/>
            </a:endParaRPr>
          </a:p>
        </p:txBody>
      </p:sp>
      <p:grpSp>
        <p:nvGrpSpPr>
          <p:cNvPr id="7" name="Group 7"/>
          <p:cNvGrpSpPr/>
          <p:nvPr/>
        </p:nvGrpSpPr>
        <p:grpSpPr>
          <a:xfrm rot="0">
            <a:off x="844451" y="2159348"/>
            <a:ext cx="9723835" cy="5165972"/>
            <a:chOff x="0" y="0"/>
            <a:chExt cx="12965113" cy="6887963"/>
          </a:xfrm>
        </p:grpSpPr>
        <p:sp>
          <p:nvSpPr>
            <p:cNvPr id="8" name="Freeform 8" descr="preencoded.png"/>
            <p:cNvSpPr/>
            <p:nvPr/>
          </p:nvSpPr>
          <p:spPr>
            <a:xfrm>
              <a:off x="0" y="0"/>
              <a:ext cx="12965176" cy="6887972"/>
            </a:xfrm>
            <a:custGeom>
              <a:avLst/>
              <a:gdLst/>
              <a:ahLst/>
              <a:cxnLst/>
              <a:rect l="l" t="t" r="r" b="b"/>
              <a:pathLst>
                <a:path w="12965176" h="6887972">
                  <a:moveTo>
                    <a:pt x="0" y="0"/>
                  </a:moveTo>
                  <a:lnTo>
                    <a:pt x="12965176" y="0"/>
                  </a:lnTo>
                  <a:lnTo>
                    <a:pt x="12965176" y="6887972"/>
                  </a:lnTo>
                  <a:lnTo>
                    <a:pt x="0" y="6887972"/>
                  </a:lnTo>
                  <a:lnTo>
                    <a:pt x="0" y="0"/>
                  </a:lnTo>
                  <a:close/>
                </a:path>
              </a:pathLst>
            </a:custGeom>
            <a:blipFill>
              <a:blip r:embed="rId1"/>
              <a:stretch>
                <a:fillRect l="-39" r="-38"/>
              </a:stretch>
            </a:blipFill>
          </p:spPr>
        </p:sp>
      </p:grpSp>
      <p:grpSp>
        <p:nvGrpSpPr>
          <p:cNvPr id="9" name="Group 9"/>
          <p:cNvGrpSpPr/>
          <p:nvPr/>
        </p:nvGrpSpPr>
        <p:grpSpPr>
          <a:xfrm rot="0">
            <a:off x="2828925" y="7363420"/>
            <a:ext cx="241250" cy="241250"/>
            <a:chOff x="0" y="0"/>
            <a:chExt cx="321667" cy="321667"/>
          </a:xfrm>
        </p:grpSpPr>
        <p:sp>
          <p:nvSpPr>
            <p:cNvPr id="10" name="Freeform 10"/>
            <p:cNvSpPr/>
            <p:nvPr/>
          </p:nvSpPr>
          <p:spPr>
            <a:xfrm>
              <a:off x="0" y="0"/>
              <a:ext cx="321691" cy="321691"/>
            </a:xfrm>
            <a:custGeom>
              <a:avLst/>
              <a:gdLst/>
              <a:ahLst/>
              <a:cxnLst/>
              <a:rect l="l" t="t" r="r" b="b"/>
              <a:pathLst>
                <a:path w="321691" h="321691">
                  <a:moveTo>
                    <a:pt x="0" y="30480"/>
                  </a:moveTo>
                  <a:cubicBezTo>
                    <a:pt x="0" y="13589"/>
                    <a:pt x="13589" y="0"/>
                    <a:pt x="30480" y="0"/>
                  </a:cubicBezTo>
                  <a:lnTo>
                    <a:pt x="291211" y="0"/>
                  </a:lnTo>
                  <a:cubicBezTo>
                    <a:pt x="308102" y="0"/>
                    <a:pt x="321691" y="13589"/>
                    <a:pt x="321691" y="30480"/>
                  </a:cubicBezTo>
                  <a:lnTo>
                    <a:pt x="321691" y="291211"/>
                  </a:lnTo>
                  <a:cubicBezTo>
                    <a:pt x="321691" y="308102"/>
                    <a:pt x="308102" y="321691"/>
                    <a:pt x="291211" y="321691"/>
                  </a:cubicBezTo>
                  <a:lnTo>
                    <a:pt x="30480" y="321691"/>
                  </a:lnTo>
                  <a:cubicBezTo>
                    <a:pt x="13589" y="321691"/>
                    <a:pt x="0" y="308102"/>
                    <a:pt x="0" y="291211"/>
                  </a:cubicBezTo>
                  <a:close/>
                </a:path>
              </a:pathLst>
            </a:custGeom>
            <a:solidFill>
              <a:srgbClr val="4D4000"/>
            </a:solidFill>
            <a:ln w="12700">
              <a:solidFill>
                <a:srgbClr val="000000"/>
              </a:solidFill>
            </a:ln>
          </p:spPr>
        </p:sp>
      </p:grpSp>
      <p:sp>
        <p:nvSpPr>
          <p:cNvPr id="11" name="TextBox 11"/>
          <p:cNvSpPr txBox="1"/>
          <p:nvPr/>
        </p:nvSpPr>
        <p:spPr>
          <a:xfrm>
            <a:off x="3146375" y="7391995"/>
            <a:ext cx="812304" cy="212675"/>
          </a:xfrm>
          <a:prstGeom prst="rect">
            <a:avLst/>
          </a:prstGeom>
        </p:spPr>
        <p:txBody>
          <a:bodyPr lIns="0" tIns="0" rIns="0" bIns="0" rtlCol="0" anchor="t">
            <a:spAutoFit/>
          </a:bodyPr>
          <a:lstStyle/>
          <a:p>
            <a:pPr algn="l">
              <a:lnSpc>
                <a:spcPts val="1875"/>
              </a:lnSpc>
            </a:pPr>
            <a:r>
              <a:rPr lang="en-US" sz="1875" b="1">
                <a:solidFill>
                  <a:srgbClr val="D7D4CC"/>
                </a:solidFill>
                <a:latin typeface="Raleway Medium"/>
                <a:ea typeface="Raleway Medium"/>
                <a:cs typeface="Raleway Medium"/>
                <a:sym typeface="Raleway Medium"/>
              </a:rPr>
              <a:t>Passed</a:t>
            </a:r>
            <a:endParaRPr lang="en-US" sz="1875" b="1">
              <a:solidFill>
                <a:srgbClr val="D7D4CC"/>
              </a:solidFill>
              <a:latin typeface="Raleway Medium"/>
              <a:ea typeface="Raleway Medium"/>
              <a:cs typeface="Raleway Medium"/>
              <a:sym typeface="Raleway Medium"/>
            </a:endParaRPr>
          </a:p>
        </p:txBody>
      </p:sp>
      <p:grpSp>
        <p:nvGrpSpPr>
          <p:cNvPr id="12" name="Group 12"/>
          <p:cNvGrpSpPr/>
          <p:nvPr/>
        </p:nvGrpSpPr>
        <p:grpSpPr>
          <a:xfrm rot="0">
            <a:off x="5207794" y="7363420"/>
            <a:ext cx="241250" cy="241250"/>
            <a:chOff x="0" y="0"/>
            <a:chExt cx="321667" cy="321667"/>
          </a:xfrm>
        </p:grpSpPr>
        <p:sp>
          <p:nvSpPr>
            <p:cNvPr id="13" name="Freeform 13"/>
            <p:cNvSpPr/>
            <p:nvPr/>
          </p:nvSpPr>
          <p:spPr>
            <a:xfrm>
              <a:off x="0" y="0"/>
              <a:ext cx="321691" cy="321691"/>
            </a:xfrm>
            <a:custGeom>
              <a:avLst/>
              <a:gdLst/>
              <a:ahLst/>
              <a:cxnLst/>
              <a:rect l="l" t="t" r="r" b="b"/>
              <a:pathLst>
                <a:path w="321691" h="321691">
                  <a:moveTo>
                    <a:pt x="0" y="30480"/>
                  </a:moveTo>
                  <a:cubicBezTo>
                    <a:pt x="0" y="13589"/>
                    <a:pt x="13589" y="0"/>
                    <a:pt x="30480" y="0"/>
                  </a:cubicBezTo>
                  <a:lnTo>
                    <a:pt x="291211" y="0"/>
                  </a:lnTo>
                  <a:cubicBezTo>
                    <a:pt x="308102" y="0"/>
                    <a:pt x="321691" y="13589"/>
                    <a:pt x="321691" y="30480"/>
                  </a:cubicBezTo>
                  <a:lnTo>
                    <a:pt x="321691" y="291211"/>
                  </a:lnTo>
                  <a:cubicBezTo>
                    <a:pt x="321691" y="308102"/>
                    <a:pt x="308102" y="321691"/>
                    <a:pt x="291211" y="321691"/>
                  </a:cubicBezTo>
                  <a:lnTo>
                    <a:pt x="30480" y="321691"/>
                  </a:lnTo>
                  <a:cubicBezTo>
                    <a:pt x="13589" y="321691"/>
                    <a:pt x="0" y="308102"/>
                    <a:pt x="0" y="291211"/>
                  </a:cubicBezTo>
                  <a:close/>
                </a:path>
              </a:pathLst>
            </a:custGeom>
            <a:solidFill>
              <a:srgbClr val="D5B100"/>
            </a:solidFill>
            <a:ln w="12700">
              <a:solidFill>
                <a:srgbClr val="000000"/>
              </a:solidFill>
            </a:ln>
          </p:spPr>
        </p:sp>
      </p:grpSp>
      <p:sp>
        <p:nvSpPr>
          <p:cNvPr id="14" name="TextBox 14"/>
          <p:cNvSpPr txBox="1"/>
          <p:nvPr/>
        </p:nvSpPr>
        <p:spPr>
          <a:xfrm>
            <a:off x="5525244" y="7391995"/>
            <a:ext cx="679400" cy="212675"/>
          </a:xfrm>
          <a:prstGeom prst="rect">
            <a:avLst/>
          </a:prstGeom>
        </p:spPr>
        <p:txBody>
          <a:bodyPr lIns="0" tIns="0" rIns="0" bIns="0" rtlCol="0" anchor="t">
            <a:spAutoFit/>
          </a:bodyPr>
          <a:lstStyle/>
          <a:p>
            <a:pPr algn="l">
              <a:lnSpc>
                <a:spcPts val="1875"/>
              </a:lnSpc>
            </a:pPr>
            <a:r>
              <a:rPr lang="en-US" sz="1875" b="1">
                <a:solidFill>
                  <a:srgbClr val="D7D4CC"/>
                </a:solidFill>
                <a:latin typeface="Raleway Medium"/>
                <a:ea typeface="Raleway Medium"/>
                <a:cs typeface="Raleway Medium"/>
                <a:sym typeface="Raleway Medium"/>
              </a:rPr>
              <a:t>Failed</a:t>
            </a:r>
            <a:endParaRPr lang="en-US" sz="1875" b="1">
              <a:solidFill>
                <a:srgbClr val="D7D4CC"/>
              </a:solidFill>
              <a:latin typeface="Raleway Medium"/>
              <a:ea typeface="Raleway Medium"/>
              <a:cs typeface="Raleway Medium"/>
              <a:sym typeface="Raleway Medium"/>
            </a:endParaRPr>
          </a:p>
        </p:txBody>
      </p:sp>
      <p:grpSp>
        <p:nvGrpSpPr>
          <p:cNvPr id="15" name="Group 15"/>
          <p:cNvGrpSpPr/>
          <p:nvPr/>
        </p:nvGrpSpPr>
        <p:grpSpPr>
          <a:xfrm rot="0">
            <a:off x="7453908" y="7363420"/>
            <a:ext cx="241250" cy="241250"/>
            <a:chOff x="0" y="0"/>
            <a:chExt cx="321667" cy="321667"/>
          </a:xfrm>
        </p:grpSpPr>
        <p:sp>
          <p:nvSpPr>
            <p:cNvPr id="16" name="Freeform 16"/>
            <p:cNvSpPr/>
            <p:nvPr/>
          </p:nvSpPr>
          <p:spPr>
            <a:xfrm>
              <a:off x="0" y="0"/>
              <a:ext cx="321691" cy="321691"/>
            </a:xfrm>
            <a:custGeom>
              <a:avLst/>
              <a:gdLst/>
              <a:ahLst/>
              <a:cxnLst/>
              <a:rect l="l" t="t" r="r" b="b"/>
              <a:pathLst>
                <a:path w="321691" h="321691">
                  <a:moveTo>
                    <a:pt x="0" y="30480"/>
                  </a:moveTo>
                  <a:cubicBezTo>
                    <a:pt x="0" y="13589"/>
                    <a:pt x="13589" y="0"/>
                    <a:pt x="30480" y="0"/>
                  </a:cubicBezTo>
                  <a:lnTo>
                    <a:pt x="291211" y="0"/>
                  </a:lnTo>
                  <a:cubicBezTo>
                    <a:pt x="308102" y="0"/>
                    <a:pt x="321691" y="13589"/>
                    <a:pt x="321691" y="30480"/>
                  </a:cubicBezTo>
                  <a:lnTo>
                    <a:pt x="321691" y="291211"/>
                  </a:lnTo>
                  <a:cubicBezTo>
                    <a:pt x="321691" y="308102"/>
                    <a:pt x="308102" y="321691"/>
                    <a:pt x="291211" y="321691"/>
                  </a:cubicBezTo>
                  <a:lnTo>
                    <a:pt x="30480" y="321691"/>
                  </a:lnTo>
                  <a:cubicBezTo>
                    <a:pt x="13589" y="321691"/>
                    <a:pt x="0" y="308102"/>
                    <a:pt x="0" y="291211"/>
                  </a:cubicBezTo>
                  <a:close/>
                </a:path>
              </a:pathLst>
            </a:custGeom>
            <a:solidFill>
              <a:srgbClr val="FFE45E"/>
            </a:solidFill>
            <a:ln w="12700">
              <a:solidFill>
                <a:srgbClr val="000000"/>
              </a:solidFill>
            </a:ln>
          </p:spPr>
        </p:sp>
      </p:grpSp>
      <p:sp>
        <p:nvSpPr>
          <p:cNvPr id="17" name="TextBox 17"/>
          <p:cNvSpPr txBox="1"/>
          <p:nvPr/>
        </p:nvSpPr>
        <p:spPr>
          <a:xfrm>
            <a:off x="7771359" y="7391995"/>
            <a:ext cx="1534865" cy="212675"/>
          </a:xfrm>
          <a:prstGeom prst="rect">
            <a:avLst/>
          </a:prstGeom>
        </p:spPr>
        <p:txBody>
          <a:bodyPr lIns="0" tIns="0" rIns="0" bIns="0" rtlCol="0" anchor="t">
            <a:spAutoFit/>
          </a:bodyPr>
          <a:lstStyle/>
          <a:p>
            <a:pPr algn="l">
              <a:lnSpc>
                <a:spcPts val="1875"/>
              </a:lnSpc>
            </a:pPr>
            <a:r>
              <a:rPr lang="en-US" sz="1875" b="1">
                <a:solidFill>
                  <a:srgbClr val="D7D4CC"/>
                </a:solidFill>
                <a:latin typeface="Raleway Medium"/>
                <a:ea typeface="Raleway Medium"/>
                <a:cs typeface="Raleway Medium"/>
                <a:sym typeface="Raleway Medium"/>
              </a:rPr>
              <a:t>Not Executed</a:t>
            </a:r>
            <a:endParaRPr lang="en-US" sz="1875" b="1">
              <a:solidFill>
                <a:srgbClr val="D7D4CC"/>
              </a:solidFill>
              <a:latin typeface="Raleway Medium"/>
              <a:ea typeface="Raleway Medium"/>
              <a:cs typeface="Raleway Medium"/>
              <a:sym typeface="Raleway Medium"/>
            </a:endParaRPr>
          </a:p>
        </p:txBody>
      </p:sp>
      <p:sp>
        <p:nvSpPr>
          <p:cNvPr id="18" name="TextBox 18"/>
          <p:cNvSpPr txBox="1"/>
          <p:nvPr/>
        </p:nvSpPr>
        <p:spPr>
          <a:xfrm>
            <a:off x="11166574" y="2394198"/>
            <a:ext cx="6286351" cy="681930"/>
          </a:xfrm>
          <a:prstGeom prst="rect">
            <a:avLst/>
          </a:prstGeom>
        </p:spPr>
        <p:txBody>
          <a:bodyPr lIns="0" tIns="0" rIns="0" bIns="0" rtlCol="0" anchor="t">
            <a:spAutoFit/>
          </a:bodyPr>
          <a:lstStyle/>
          <a:p>
            <a:pPr algn="ctr">
              <a:lnSpc>
                <a:spcPts val="6250"/>
              </a:lnSpc>
            </a:pPr>
            <a:r>
              <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rPr>
              <a:t>150</a:t>
            </a:r>
            <a:endPar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19" name="TextBox 19"/>
          <p:cNvSpPr txBox="1"/>
          <p:nvPr/>
        </p:nvSpPr>
        <p:spPr>
          <a:xfrm>
            <a:off x="12890004" y="3349079"/>
            <a:ext cx="2839342" cy="363736"/>
          </a:xfrm>
          <a:prstGeom prst="rect">
            <a:avLst/>
          </a:prstGeom>
        </p:spPr>
        <p:txBody>
          <a:bodyPr lIns="0" tIns="0" rIns="0" bIns="0" rtlCol="0" anchor="t">
            <a:spAutoFit/>
          </a:bodyPr>
          <a:lstStyle/>
          <a:p>
            <a:pPr algn="ctr">
              <a:lnSpc>
                <a:spcPts val="2625"/>
              </a:lnSpc>
            </a:pPr>
            <a:r>
              <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rPr>
              <a:t>Test Cases Prepared</a:t>
            </a:r>
            <a:endPar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0" name="TextBox 20"/>
          <p:cNvSpPr txBox="1"/>
          <p:nvPr/>
        </p:nvSpPr>
        <p:spPr>
          <a:xfrm>
            <a:off x="11166574" y="4430166"/>
            <a:ext cx="6286351" cy="681930"/>
          </a:xfrm>
          <a:prstGeom prst="rect">
            <a:avLst/>
          </a:prstGeom>
        </p:spPr>
        <p:txBody>
          <a:bodyPr lIns="0" tIns="0" rIns="0" bIns="0" rtlCol="0" anchor="t">
            <a:spAutoFit/>
          </a:bodyPr>
          <a:lstStyle/>
          <a:p>
            <a:pPr algn="ctr">
              <a:lnSpc>
                <a:spcPts val="6250"/>
              </a:lnSpc>
            </a:pPr>
            <a:r>
              <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rPr>
              <a:t>105</a:t>
            </a:r>
            <a:endPar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1" name="TextBox 21"/>
          <p:cNvSpPr txBox="1"/>
          <p:nvPr/>
        </p:nvSpPr>
        <p:spPr>
          <a:xfrm>
            <a:off x="12896999" y="5385047"/>
            <a:ext cx="2825502" cy="363736"/>
          </a:xfrm>
          <a:prstGeom prst="rect">
            <a:avLst/>
          </a:prstGeom>
        </p:spPr>
        <p:txBody>
          <a:bodyPr lIns="0" tIns="0" rIns="0" bIns="0" rtlCol="0" anchor="t">
            <a:spAutoFit/>
          </a:bodyPr>
          <a:lstStyle/>
          <a:p>
            <a:pPr algn="ctr">
              <a:lnSpc>
                <a:spcPts val="2625"/>
              </a:lnSpc>
            </a:pPr>
            <a:r>
              <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rPr>
              <a:t>Test Cases Executed</a:t>
            </a:r>
            <a:endPar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2" name="TextBox 22"/>
          <p:cNvSpPr txBox="1"/>
          <p:nvPr/>
        </p:nvSpPr>
        <p:spPr>
          <a:xfrm>
            <a:off x="11166574" y="6466135"/>
            <a:ext cx="6286351" cy="681930"/>
          </a:xfrm>
          <a:prstGeom prst="rect">
            <a:avLst/>
          </a:prstGeom>
        </p:spPr>
        <p:txBody>
          <a:bodyPr lIns="0" tIns="0" rIns="0" bIns="0" rtlCol="0" anchor="t">
            <a:spAutoFit/>
          </a:bodyPr>
          <a:lstStyle/>
          <a:p>
            <a:pPr algn="ctr">
              <a:lnSpc>
                <a:spcPts val="6250"/>
              </a:lnSpc>
            </a:pPr>
            <a:r>
              <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rPr>
              <a:t>85%</a:t>
            </a:r>
            <a:endParaRPr lang="en-US" sz="625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3" name="TextBox 23"/>
          <p:cNvSpPr txBox="1"/>
          <p:nvPr/>
        </p:nvSpPr>
        <p:spPr>
          <a:xfrm>
            <a:off x="12969180" y="7421016"/>
            <a:ext cx="2681139" cy="363736"/>
          </a:xfrm>
          <a:prstGeom prst="rect">
            <a:avLst/>
          </a:prstGeom>
        </p:spPr>
        <p:txBody>
          <a:bodyPr lIns="0" tIns="0" rIns="0" bIns="0" rtlCol="0" anchor="t">
            <a:spAutoFit/>
          </a:bodyPr>
          <a:lstStyle/>
          <a:p>
            <a:pPr algn="ctr">
              <a:lnSpc>
                <a:spcPts val="2625"/>
              </a:lnSpc>
            </a:pPr>
            <a:r>
              <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rPr>
              <a:t>Pass Rate</a:t>
            </a:r>
            <a:endParaRPr lang="en-US" sz="2060" b="1">
              <a:solidFill>
                <a:srgbClr val="D7D4CC"/>
              </a:solidFill>
              <a:latin typeface="Comfortaa Bold" panose="00000800000000000000"/>
              <a:ea typeface="Comfortaa Bold" panose="00000800000000000000"/>
              <a:cs typeface="Comfortaa Bold" panose="00000800000000000000"/>
              <a:sym typeface="Comfortaa Bold" panose="00000800000000000000"/>
            </a:endParaRPr>
          </a:p>
        </p:txBody>
      </p:sp>
      <p:sp>
        <p:nvSpPr>
          <p:cNvPr id="24" name="TextBox 24"/>
          <p:cNvSpPr txBox="1"/>
          <p:nvPr/>
        </p:nvSpPr>
        <p:spPr>
          <a:xfrm>
            <a:off x="11166574" y="7970490"/>
            <a:ext cx="6286351" cy="1243459"/>
          </a:xfrm>
          <a:prstGeom prst="rect">
            <a:avLst/>
          </a:prstGeom>
        </p:spPr>
        <p:txBody>
          <a:bodyPr lIns="0" tIns="0" rIns="0" bIns="0" rtlCol="0" anchor="t">
            <a:spAutoFit/>
          </a:bodyPr>
          <a:lstStyle/>
          <a:p>
            <a:pPr algn="l">
              <a:lnSpc>
                <a:spcPts val="3000"/>
              </a:lnSpc>
            </a:pPr>
            <a:r>
              <a:rPr lang="en-US" sz="1875" b="1">
                <a:solidFill>
                  <a:srgbClr val="D7D4CC"/>
                </a:solidFill>
                <a:latin typeface="Raleway Medium"/>
                <a:ea typeface="Raleway Medium"/>
                <a:cs typeface="Raleway Medium"/>
                <a:sym typeface="Raleway Medium"/>
              </a:rPr>
              <a:t>Out of 150 prepared test cases, 105 were executed, achieving an 85% pass rate. This indicates a high level of stability for the tested features.</a:t>
            </a:r>
            <a:endParaRPr lang="en-US" sz="1875" b="1">
              <a:solidFill>
                <a:srgbClr val="D7D4CC"/>
              </a:solidFill>
              <a:latin typeface="Raleway Medium"/>
              <a:ea typeface="Raleway Medium"/>
              <a:cs typeface="Raleway Medium"/>
              <a:sym typeface="Raleway Medium"/>
            </a:endParaRPr>
          </a:p>
        </p:txBody>
      </p:sp>
    </p:spTree>
  </p:cSld>
  <p:clrMapOvr>
    <a:masterClrMapping/>
  </p:clrMapOvr>
</p:sld>
</file>

<file path=ppt/tags/tag1.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0.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00.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101.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102.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103.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11.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2.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3.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4.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5.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16.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17.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18.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19.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20.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1.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2.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3.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4.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5.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6.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7.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8.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29.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30.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1.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2.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3.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4.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5.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6.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7.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8.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39.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40.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1.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2.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3.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4.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5.xml><?xml version="1.0" encoding="utf-8"?>
<p:tagLst xmlns:p="http://schemas.openxmlformats.org/presentationml/2006/main">
  <p:tag name="KSO_WM_DIAGRAM_VIRTUALLY_FRAME" val="{&quot;height&quot;:458.34370078740164,&quot;left&quot;:74.1327559055118,&quot;top&quot;:260.54299212598426,&quot;width&quot;:1291.7343307086614}"/>
</p:tagLst>
</file>

<file path=ppt/tags/tag46.xml><?xml version="1.0" encoding="utf-8"?>
<p:tagLst xmlns:p="http://schemas.openxmlformats.org/presentationml/2006/main">
  <p:tag name="KSO_WM_DIAGRAM_VIRTUALLY_FRAME" val="{&quot;height&quot;:279.6585826771654,&quot;left&quot;:28.80314960629921,&quot;top&quot;:249.45,&quot;width&quot;:1348.0968503937008}"/>
</p:tagLst>
</file>

<file path=ppt/tags/tag47.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48.xml><?xml version="1.0" encoding="utf-8"?>
<p:tagLst xmlns:p="http://schemas.openxmlformats.org/presentationml/2006/main">
  <p:tag name="KSO_WM_DIAGRAM_VIRTUALLY_FRAME" val="{&quot;height&quot;:279.6585826771654,&quot;left&quot;:28.80314960629921,&quot;top&quot;:249.45,&quot;width&quot;:1348.0968503937008}"/>
</p:tagLst>
</file>

<file path=ppt/tags/tag49.xml><?xml version="1.0" encoding="utf-8"?>
<p:tagLst xmlns:p="http://schemas.openxmlformats.org/presentationml/2006/main">
  <p:tag name="KSO_WM_BEAUTIFY_FLAG" val="#wm#"/>
  <p:tag name="KSO_WM_UNIT_TYPE" val="l_h_x"/>
  <p:tag name="KSO_WM_UNIT_INDEX" val="1_1_1"/>
  <p:tag name="KSO_WM_UNIT_ID" val="diagram19882022_3*l_h_x*1_1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50.xml><?xml version="1.0" encoding="utf-8"?>
<p:tagLst xmlns:p="http://schemas.openxmlformats.org/presentationml/2006/main">
  <p:tag name="KSO_WM_BEAUTIFY_FLAG" val="#wm#"/>
  <p:tag name="KSO_WM_UNIT_TYPE" val="l_h_x"/>
  <p:tag name="KSO_WM_UNIT_INDEX" val="1_1_2"/>
  <p:tag name="KSO_WM_UNIT_ID" val="diagram19882022_3*l_h_x*1_1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1.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2.xml><?xml version="1.0" encoding="utf-8"?>
<p:tagLst xmlns:p="http://schemas.openxmlformats.org/presentationml/2006/main">
  <p:tag name="KSO_WM_BEAUTIFY_FLAG" val="#wm#"/>
  <p:tag name="KSO_WM_UNIT_TYPE" val="l_h_f"/>
  <p:tag name="KSO_WM_UNIT_INDEX" val="1_1_1"/>
  <p:tag name="KSO_WM_UNIT_ID" val="diagram19882022_3*l_h_f*1_1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3.xml><?xml version="1.0" encoding="utf-8"?>
<p:tagLst xmlns:p="http://schemas.openxmlformats.org/presentationml/2006/main">
  <p:tag name="KSO_WM_BEAUTIFY_FLAG" val="#wm#"/>
  <p:tag name="KSO_WM_UNIT_TYPE" val="l_h_f"/>
  <p:tag name="KSO_WM_UNIT_INDEX" val="1_1_2"/>
  <p:tag name="KSO_WM_UNIT_ID" val="diagram19882022_3*l_h_f*1_1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4.xml><?xml version="1.0" encoding="utf-8"?>
<p:tagLst xmlns:p="http://schemas.openxmlformats.org/presentationml/2006/main">
  <p:tag name="KSO_WM_DIAGRAM_VIRTUALLY_FRAME" val="{&quot;height&quot;:279.6585826771654,&quot;left&quot;:28.80314960629921,&quot;top&quot;:249.45,&quot;width&quot;:1348.0968503937008}"/>
</p:tagLst>
</file>

<file path=ppt/tags/tag55.xml><?xml version="1.0" encoding="utf-8"?>
<p:tagLst xmlns:p="http://schemas.openxmlformats.org/presentationml/2006/main">
  <p:tag name="KSO_WM_BEAUTIFY_FLAG" val="#wm#"/>
  <p:tag name="KSO_WM_UNIT_TYPE" val="l_h_i"/>
  <p:tag name="KSO_WM_UNIT_INDEX" val="1_2_1"/>
  <p:tag name="KSO_WM_UNIT_ID" val="diagram19882022_3*l_h_i*1_2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6.xml><?xml version="1.0" encoding="utf-8"?>
<p:tagLst xmlns:p="http://schemas.openxmlformats.org/presentationml/2006/main">
  <p:tag name="KSO_WM_BEAUTIFY_FLAG" val="#wm#"/>
  <p:tag name="KSO_WM_UNIT_TYPE" val="l_h_x"/>
  <p:tag name="KSO_WM_UNIT_INDEX" val="1_2_1"/>
  <p:tag name="KSO_WM_UNIT_ID" val="diagram19882022_3*l_h_x*1_2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7.xml><?xml version="1.0" encoding="utf-8"?>
<p:tagLst xmlns:p="http://schemas.openxmlformats.org/presentationml/2006/main">
  <p:tag name="KSO_WM_BEAUTIFY_FLAG" val="#wm#"/>
  <p:tag name="KSO_WM_UNIT_TYPE" val="l_h_x"/>
  <p:tag name="KSO_WM_UNIT_INDEX" val="1_2_2"/>
  <p:tag name="KSO_WM_UNIT_ID" val="diagram19882022_3*l_h_x*1_2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8.xml><?xml version="1.0" encoding="utf-8"?>
<p:tagLst xmlns:p="http://schemas.openxmlformats.org/presentationml/2006/main">
  <p:tag name="KSO_WM_BEAUTIFY_FLAG" val="#wm#"/>
  <p:tag name="KSO_WM_UNIT_TYPE" val="l_h_f"/>
  <p:tag name="KSO_WM_UNIT_INDEX" val="1_2_2"/>
  <p:tag name="KSO_WM_UNIT_ID" val="diagram19882022_3*l_h_f*1_2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59.xml><?xml version="1.0" encoding="utf-8"?>
<p:tagLst xmlns:p="http://schemas.openxmlformats.org/presentationml/2006/main">
  <p:tag name="KSO_WM_BEAUTIFY_FLAG" val="#wm#"/>
  <p:tag name="KSO_WM_UNIT_TYPE" val="l_h_f"/>
  <p:tag name="KSO_WM_UNIT_INDEX" val="1_2_1"/>
  <p:tag name="KSO_WM_UNIT_ID" val="diagram19882022_3*l_h_f*1_2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60.xml><?xml version="1.0" encoding="utf-8"?>
<p:tagLst xmlns:p="http://schemas.openxmlformats.org/presentationml/2006/main">
  <p:tag name="KSO_WM_BEAUTIFY_FLAG" val="#wm#"/>
  <p:tag name="KSO_WM_UNIT_TYPE" val="l_h_f"/>
  <p:tag name="KSO_WM_UNIT_INDEX" val="1_2_3"/>
  <p:tag name="KSO_WM_UNIT_ID" val="diagram19882022_3*l_h_f*1_2_3"/>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1.xml><?xml version="1.0" encoding="utf-8"?>
<p:tagLst xmlns:p="http://schemas.openxmlformats.org/presentationml/2006/main">
  <p:tag name="KSO_WM_DIAGRAM_VIRTUALLY_FRAME" val="{&quot;height&quot;:279.6585826771654,&quot;left&quot;:28.80314960629921,&quot;top&quot;:249.45,&quot;width&quot;:1348.0968503937008}"/>
</p:tagLst>
</file>

<file path=ppt/tags/tag62.xml><?xml version="1.0" encoding="utf-8"?>
<p:tagLst xmlns:p="http://schemas.openxmlformats.org/presentationml/2006/main">
  <p:tag name="KSO_WM_BEAUTIFY_FLAG" val="#wm#"/>
  <p:tag name="KSO_WM_UNIT_TYPE" val="l_h_i"/>
  <p:tag name="KSO_WM_UNIT_INDEX" val="1_3_1"/>
  <p:tag name="KSO_WM_UNIT_ID" val="diagram19882022_3*l_h_i*1_3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3.xml><?xml version="1.0" encoding="utf-8"?>
<p:tagLst xmlns:p="http://schemas.openxmlformats.org/presentationml/2006/main">
  <p:tag name="KSO_WM_DIAGRAM_VIRTUALLY_FRAME" val="{&quot;height&quot;:279.6585826771654,&quot;left&quot;:28.80314960629921,&quot;top&quot;:249.45,&quot;width&quot;:1348.0968503937008}"/>
</p:tagLst>
</file>

<file path=ppt/tags/tag64.xml><?xml version="1.0" encoding="utf-8"?>
<p:tagLst xmlns:p="http://schemas.openxmlformats.org/presentationml/2006/main">
  <p:tag name="KSO_WM_BEAUTIFY_FLAG" val="#wm#"/>
  <p:tag name="KSO_WM_UNIT_TYPE" val="l_h_x"/>
  <p:tag name="KSO_WM_UNIT_INDEX" val="1_3_1"/>
  <p:tag name="KSO_WM_UNIT_ID" val="diagram19882022_3*l_h_x*1_3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5.xml><?xml version="1.0" encoding="utf-8"?>
<p:tagLst xmlns:p="http://schemas.openxmlformats.org/presentationml/2006/main">
  <p:tag name="KSO_WM_BEAUTIFY_FLAG" val="#wm#"/>
  <p:tag name="KSO_WM_UNIT_TYPE" val="l_h_x"/>
  <p:tag name="KSO_WM_UNIT_INDEX" val="1_3_2"/>
  <p:tag name="KSO_WM_UNIT_ID" val="diagram19882022_3*l_h_x*1_3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6.xml><?xml version="1.0" encoding="utf-8"?>
<p:tagLst xmlns:p="http://schemas.openxmlformats.org/presentationml/2006/main">
  <p:tag name="KSO_WM_BEAUTIFY_FLAG" val="#wm#"/>
  <p:tag name="KSO_WM_UNIT_TYPE" val="l_h_f"/>
  <p:tag name="KSO_WM_UNIT_INDEX" val="1_3_2"/>
  <p:tag name="KSO_WM_UNIT_ID" val="diagram19882022_3*l_h_f*1_3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7.xml><?xml version="1.0" encoding="utf-8"?>
<p:tagLst xmlns:p="http://schemas.openxmlformats.org/presentationml/2006/main">
  <p:tag name="KSO_WM_BEAUTIFY_FLAG" val="#wm#"/>
  <p:tag name="KSO_WM_UNIT_TYPE" val="l_h_f"/>
  <p:tag name="KSO_WM_UNIT_INDEX" val="1_3_1"/>
  <p:tag name="KSO_WM_UNIT_ID" val="diagram19882022_3*l_h_f*1_3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8.xml><?xml version="1.0" encoding="utf-8"?>
<p:tagLst xmlns:p="http://schemas.openxmlformats.org/presentationml/2006/main">
  <p:tag name="KSO_WM_BEAUTIFY_FLAG" val="#wm#"/>
  <p:tag name="KSO_WM_UNIT_TYPE" val="l_h_f"/>
  <p:tag name="KSO_WM_UNIT_INDEX" val="1_3_3"/>
  <p:tag name="KSO_WM_UNIT_ID" val="diagram19882022_3*l_h_f*1_3_3"/>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69.xml><?xml version="1.0" encoding="utf-8"?>
<p:tagLst xmlns:p="http://schemas.openxmlformats.org/presentationml/2006/main">
  <p:tag name="KSO_WM_DIAGRAM_VIRTUALLY_FRAME" val="{&quot;height&quot;:279.6585826771654,&quot;left&quot;:28.80314960629921,&quot;top&quot;:249.45,&quot;width&quot;:1348.0968503937008}"/>
</p:tagLst>
</file>

<file path=ppt/tags/tag7.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70.xml><?xml version="1.0" encoding="utf-8"?>
<p:tagLst xmlns:p="http://schemas.openxmlformats.org/presentationml/2006/main">
  <p:tag name="KSO_WM_BEAUTIFY_FLAG" val="#wm#"/>
  <p:tag name="KSO_WM_UNIT_TYPE" val="l_h_i"/>
  <p:tag name="KSO_WM_UNIT_INDEX" val="1_4_1"/>
  <p:tag name="KSO_WM_UNIT_ID" val="diagram19882022_3*l_h_i*1_4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71.xml><?xml version="1.0" encoding="utf-8"?>
<p:tagLst xmlns:p="http://schemas.openxmlformats.org/presentationml/2006/main">
  <p:tag name="KSO_WM_BEAUTIFY_FLAG" val="#wm#"/>
  <p:tag name="KSO_WM_UNIT_TYPE" val="l_h_f"/>
  <p:tag name="KSO_WM_UNIT_INDEX" val="1_4_2"/>
  <p:tag name="KSO_WM_UNIT_ID" val="diagram19882022_3*l_h_f*1_4_2"/>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72.xml><?xml version="1.0" encoding="utf-8"?>
<p:tagLst xmlns:p="http://schemas.openxmlformats.org/presentationml/2006/main">
  <p:tag name="KSO_WM_BEAUTIFY_FLAG" val="#wm#"/>
  <p:tag name="KSO_WM_UNIT_TYPE" val="l_h_f"/>
  <p:tag name="KSO_WM_UNIT_INDEX" val="1_4_1"/>
  <p:tag name="KSO_WM_UNIT_ID" val="diagram19882022_3*l_h_f*1_4_1"/>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73.xml><?xml version="1.0" encoding="utf-8"?>
<p:tagLst xmlns:p="http://schemas.openxmlformats.org/presentationml/2006/main">
  <p:tag name="KSO_WM_BEAUTIFY_FLAG" val="#wm#"/>
  <p:tag name="KSO_WM_UNIT_TYPE" val="l_h_f"/>
  <p:tag name="KSO_WM_UNIT_INDEX" val="1_4_3"/>
  <p:tag name="KSO_WM_UNIT_ID" val="diagram19882022_3*l_h_f*1_4_3"/>
  <p:tag name="KSO_WM_TEMPLATE_INDEX" val="19882022"/>
  <p:tag name="KSO_WM_TAG_VERSION" val="2.0"/>
  <p:tag name="KSO_WM_DIAGRAM_GROUP_CODE" val="l1-1"/>
  <p:tag name="KSO_WM_DIAGRAM_VIRTUALLY_FRAME" val="{&quot;height&quot;:279.6585826771654,&quot;left&quot;:28.80314960629921,&quot;top&quot;:249.45,&quot;width&quot;:1348.0968503937008}"/>
</p:tagLst>
</file>

<file path=ppt/tags/tag74.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75.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76.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77.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78.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79.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80.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1.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2.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3.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4.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5.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6.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7.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8.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89.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xml><?xml version="1.0" encoding="utf-8"?>
<p:tagLst xmlns:p="http://schemas.openxmlformats.org/presentationml/2006/main">
  <p:tag name="KSO_WM_DIAGRAM_VIRTUALLY_FRAME" val="{&quot;height&quot;:407.9523622047244,&quot;left&quot;:176.16803149606298,&quot;top&quot;:259.34763779527555,&quot;width&quot;:1178.80937007874}"/>
</p:tagLst>
</file>

<file path=ppt/tags/tag90.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1.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2.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3.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4.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5.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6.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7.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8.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ags/tag99.xml><?xml version="1.0" encoding="utf-8"?>
<p:tagLst xmlns:p="http://schemas.openxmlformats.org/presentationml/2006/main">
  <p:tag name="KSO_WM_DIAGRAM_VIRTUALLY_FRAME" val="{&quot;height&quot;:640.8399999999999,&quot;left&quot;:57.33984251968504,&quot;top&quot;:123.46866141732282,&quot;width&quot;:1309.58204724409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8369</Words>
  <Application>WPS Presentation</Application>
  <PresentationFormat>On-screen Show (4:3)</PresentationFormat>
  <Paragraphs>528</Paragraphs>
  <Slides>21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SimSun</vt:lpstr>
      <vt:lpstr>Wingdings</vt:lpstr>
      <vt:lpstr>Comfortaa Bold</vt:lpstr>
      <vt:lpstr>Raleway Medium</vt:lpstr>
      <vt:lpstr>Arial</vt:lpstr>
      <vt:lpstr>Comfortaa Light</vt:lpstr>
      <vt:lpstr>Microsoft YaHei</vt:lpstr>
      <vt:lpstr>Arial Unicode MS</vt:lpstr>
      <vt:lpstr>Calibri</vt:lpstr>
      <vt:lpstr>Arimo</vt:lpstr>
      <vt:lpstr>Cabin</vt:lpstr>
      <vt:lpstr>Cabin Bold</vt:lpstr>
      <vt:lpstr>Tahoma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OrangeHRM – Test Summary Report</dc:title>
  <dc:creator/>
  <cp:lastModifiedBy>Zeyad Osama</cp:lastModifiedBy>
  <cp:revision>7</cp:revision>
  <dcterms:created xsi:type="dcterms:W3CDTF">2006-08-16T00:00:00Z</dcterms:created>
  <dcterms:modified xsi:type="dcterms:W3CDTF">2025-11-29T14:22:57Z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B75C645DB6AF406BAC014EA660315C71_12</vt:lpwstr>
  </property>
  <property fmtid="{D5CDD505-2E9C-101B-9397-08002B2CF9AE}" pid="3" name="KSOProductBuildVer">
    <vt:lpwstr>1033-12.2.0.23155</vt:lpwstr>
  </property>
</Properties>
</file>